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9"/>
  </p:notesMasterIdLst>
  <p:sldIdLst>
    <p:sldId id="256" r:id="rId2"/>
    <p:sldId id="257" r:id="rId3"/>
    <p:sldId id="258" r:id="rId4"/>
    <p:sldId id="272" r:id="rId5"/>
    <p:sldId id="259" r:id="rId6"/>
    <p:sldId id="271" r:id="rId7"/>
    <p:sldId id="277" r:id="rId8"/>
    <p:sldId id="279" r:id="rId9"/>
    <p:sldId id="261" r:id="rId10"/>
    <p:sldId id="278" r:id="rId11"/>
    <p:sldId id="280" r:id="rId12"/>
    <p:sldId id="260" r:id="rId13"/>
    <p:sldId id="269" r:id="rId14"/>
    <p:sldId id="262" r:id="rId15"/>
    <p:sldId id="263"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F7C364-C20E-998B-0BD0-6744ECC77AFA}" name="Charles Zemp" initials="" userId="S::CZEMP@tcd.ie::ef801e93-99a6-4f0c-8de8-4f4b876ccd85" providerId="AD"/>
  <p188:author id="{8BD47DB2-5811-0346-A56B-4AE8C0BF1E83}" name="Charles Zemp" initials="CZ" userId="S::czemp@tcd.ie::ef801e93-99a6-4f0c-8de8-4f4b876ccd85" providerId="AD"/>
  <p188:author id="{CD1F14B9-D8BC-B931-CB77-6EDFF4ABDBEB}" name="Salam Jabbour" initials="SJ" userId="S::JABBOURS@tcd.ie::e64f5f9c-88cb-42b5-9885-d69f4cc352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4C0"/>
    <a:srgbClr val="45C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5776"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687EE-EBF2-4D9A-85C0-84D9CD9C69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3D042FC-9366-4668-8C3D-C4FCDAC730E8}">
      <dgm:prSet/>
      <dgm:spPr/>
      <dgm:t>
        <a:bodyPr/>
        <a:lstStyle/>
        <a:p>
          <a:r>
            <a:rPr lang="en-US"/>
            <a:t>Development and Progression of the IMS </a:t>
          </a:r>
        </a:p>
      </dgm:t>
    </dgm:pt>
    <dgm:pt modelId="{8E791B61-6627-41B8-9072-286A908767F2}" type="parTrans" cxnId="{3FD97E65-0AF6-444A-99DA-4371B947BD00}">
      <dgm:prSet/>
      <dgm:spPr/>
      <dgm:t>
        <a:bodyPr/>
        <a:lstStyle/>
        <a:p>
          <a:endParaRPr lang="en-US"/>
        </a:p>
      </dgm:t>
    </dgm:pt>
    <dgm:pt modelId="{F52264CB-6097-44E4-8972-63D95471F561}" type="sibTrans" cxnId="{3FD97E65-0AF6-444A-99DA-4371B947BD00}">
      <dgm:prSet/>
      <dgm:spPr/>
      <dgm:t>
        <a:bodyPr/>
        <a:lstStyle/>
        <a:p>
          <a:endParaRPr lang="en-US"/>
        </a:p>
      </dgm:t>
    </dgm:pt>
    <dgm:pt modelId="{5D109C89-FFAC-4387-B5DB-61E2AA1A1482}">
      <dgm:prSet/>
      <dgm:spPr/>
      <dgm:t>
        <a:bodyPr/>
        <a:lstStyle/>
        <a:p>
          <a:r>
            <a:rPr lang="en-US"/>
            <a:t>Current IMS Research</a:t>
          </a:r>
        </a:p>
      </dgm:t>
    </dgm:pt>
    <dgm:pt modelId="{E1A75C2B-69C9-4E0E-83E4-34511B28E556}" type="parTrans" cxnId="{3CDC3214-AE3B-40CD-B683-A12A4AF98DBB}">
      <dgm:prSet/>
      <dgm:spPr/>
      <dgm:t>
        <a:bodyPr/>
        <a:lstStyle/>
        <a:p>
          <a:endParaRPr lang="en-US"/>
        </a:p>
      </dgm:t>
    </dgm:pt>
    <dgm:pt modelId="{A0760A3B-10F1-4C07-9753-9ED44DB234E2}" type="sibTrans" cxnId="{3CDC3214-AE3B-40CD-B683-A12A4AF98DBB}">
      <dgm:prSet/>
      <dgm:spPr/>
      <dgm:t>
        <a:bodyPr/>
        <a:lstStyle/>
        <a:p>
          <a:endParaRPr lang="en-US"/>
        </a:p>
      </dgm:t>
    </dgm:pt>
    <dgm:pt modelId="{92BB76B3-76BF-4F5D-9F05-4D556EF5B744}">
      <dgm:prSet/>
      <dgm:spPr/>
      <dgm:t>
        <a:bodyPr/>
        <a:lstStyle/>
        <a:p>
          <a:r>
            <a:rPr lang="en-US"/>
            <a:t>Practical Implications</a:t>
          </a:r>
        </a:p>
      </dgm:t>
    </dgm:pt>
    <dgm:pt modelId="{C9787E09-DEAF-4DC4-8FBC-74E5925EBBA0}" type="parTrans" cxnId="{83916721-EEB9-4774-A31B-825EB2946359}">
      <dgm:prSet/>
      <dgm:spPr/>
      <dgm:t>
        <a:bodyPr/>
        <a:lstStyle/>
        <a:p>
          <a:endParaRPr lang="en-US"/>
        </a:p>
      </dgm:t>
    </dgm:pt>
    <dgm:pt modelId="{A9BF7E9A-145F-4A1C-94B4-BCE576FCCE13}" type="sibTrans" cxnId="{83916721-EEB9-4774-A31B-825EB2946359}">
      <dgm:prSet/>
      <dgm:spPr/>
      <dgm:t>
        <a:bodyPr/>
        <a:lstStyle/>
        <a:p>
          <a:endParaRPr lang="en-US"/>
        </a:p>
      </dgm:t>
    </dgm:pt>
    <dgm:pt modelId="{5A393ECD-5608-4C7A-B8F4-98E5BE59FDE8}">
      <dgm:prSet/>
      <dgm:spPr/>
      <dgm:t>
        <a:bodyPr/>
        <a:lstStyle/>
        <a:p>
          <a:r>
            <a:rPr lang="en-US"/>
            <a:t>Future Directions </a:t>
          </a:r>
        </a:p>
      </dgm:t>
    </dgm:pt>
    <dgm:pt modelId="{3FA9D122-BF73-4599-8C80-8E1EC5B152E8}" type="parTrans" cxnId="{35F11924-3318-4E9F-B320-A3CA5C99F8DA}">
      <dgm:prSet/>
      <dgm:spPr/>
      <dgm:t>
        <a:bodyPr/>
        <a:lstStyle/>
        <a:p>
          <a:endParaRPr lang="en-US"/>
        </a:p>
      </dgm:t>
    </dgm:pt>
    <dgm:pt modelId="{BBA48EE8-0903-437F-AFE4-5F8307B0057A}" type="sibTrans" cxnId="{35F11924-3318-4E9F-B320-A3CA5C99F8DA}">
      <dgm:prSet/>
      <dgm:spPr/>
      <dgm:t>
        <a:bodyPr/>
        <a:lstStyle/>
        <a:p>
          <a:endParaRPr lang="en-US"/>
        </a:p>
      </dgm:t>
    </dgm:pt>
    <dgm:pt modelId="{3B357141-599E-4AB6-A947-1F670D3CA78F}" type="pres">
      <dgm:prSet presAssocID="{33A687EE-EBF2-4D9A-85C0-84D9CD9C6952}" presName="root" presStyleCnt="0">
        <dgm:presLayoutVars>
          <dgm:dir/>
          <dgm:resizeHandles val="exact"/>
        </dgm:presLayoutVars>
      </dgm:prSet>
      <dgm:spPr/>
    </dgm:pt>
    <dgm:pt modelId="{894EC84E-072F-4388-AAA8-0634B126F9DA}" type="pres">
      <dgm:prSet presAssocID="{A3D042FC-9366-4668-8C3D-C4FCDAC730E8}" presName="compNode" presStyleCnt="0"/>
      <dgm:spPr/>
    </dgm:pt>
    <dgm:pt modelId="{5AD5B0C4-BB95-426C-8E04-D83AC0BF1F56}" type="pres">
      <dgm:prSet presAssocID="{A3D042FC-9366-4668-8C3D-C4FCDAC730E8}" presName="bgRect" presStyleLbl="bgShp" presStyleIdx="0" presStyleCnt="4"/>
      <dgm:spPr/>
    </dgm:pt>
    <dgm:pt modelId="{CDFFC3E9-7645-423B-8650-53B308167A01}" type="pres">
      <dgm:prSet presAssocID="{A3D042FC-9366-4668-8C3D-C4FCDAC730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8BF48F31-A5D6-432E-8A73-C9B0CC8CC461}" type="pres">
      <dgm:prSet presAssocID="{A3D042FC-9366-4668-8C3D-C4FCDAC730E8}" presName="spaceRect" presStyleCnt="0"/>
      <dgm:spPr/>
    </dgm:pt>
    <dgm:pt modelId="{6AE76366-D6D4-47C2-9327-18E90D6D1A1B}" type="pres">
      <dgm:prSet presAssocID="{A3D042FC-9366-4668-8C3D-C4FCDAC730E8}" presName="parTx" presStyleLbl="revTx" presStyleIdx="0" presStyleCnt="4">
        <dgm:presLayoutVars>
          <dgm:chMax val="0"/>
          <dgm:chPref val="0"/>
        </dgm:presLayoutVars>
      </dgm:prSet>
      <dgm:spPr/>
    </dgm:pt>
    <dgm:pt modelId="{2557E67E-D411-4423-9CE1-78685442F905}" type="pres">
      <dgm:prSet presAssocID="{F52264CB-6097-44E4-8972-63D95471F561}" presName="sibTrans" presStyleCnt="0"/>
      <dgm:spPr/>
    </dgm:pt>
    <dgm:pt modelId="{800BAA2A-2B4E-4259-9437-FA93B3C12659}" type="pres">
      <dgm:prSet presAssocID="{5D109C89-FFAC-4387-B5DB-61E2AA1A1482}" presName="compNode" presStyleCnt="0"/>
      <dgm:spPr/>
    </dgm:pt>
    <dgm:pt modelId="{D54FC0EB-CE59-4C76-9570-A35D64DA81F9}" type="pres">
      <dgm:prSet presAssocID="{5D109C89-FFAC-4387-B5DB-61E2AA1A1482}" presName="bgRect" presStyleLbl="bgShp" presStyleIdx="1" presStyleCnt="4"/>
      <dgm:spPr/>
    </dgm:pt>
    <dgm:pt modelId="{0C89DC3A-7959-43BF-8BE5-D2269840E82B}" type="pres">
      <dgm:prSet presAssocID="{5D109C89-FFAC-4387-B5DB-61E2AA1A14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0698034F-56AE-4FC0-B5A6-386D59F5B586}" type="pres">
      <dgm:prSet presAssocID="{5D109C89-FFAC-4387-B5DB-61E2AA1A1482}" presName="spaceRect" presStyleCnt="0"/>
      <dgm:spPr/>
    </dgm:pt>
    <dgm:pt modelId="{897DBD35-DFFE-4D37-8603-2139D4152121}" type="pres">
      <dgm:prSet presAssocID="{5D109C89-FFAC-4387-B5DB-61E2AA1A1482}" presName="parTx" presStyleLbl="revTx" presStyleIdx="1" presStyleCnt="4">
        <dgm:presLayoutVars>
          <dgm:chMax val="0"/>
          <dgm:chPref val="0"/>
        </dgm:presLayoutVars>
      </dgm:prSet>
      <dgm:spPr/>
    </dgm:pt>
    <dgm:pt modelId="{4F7FE9AC-E8D4-4711-8EB7-5F66957E95E0}" type="pres">
      <dgm:prSet presAssocID="{A0760A3B-10F1-4C07-9753-9ED44DB234E2}" presName="sibTrans" presStyleCnt="0"/>
      <dgm:spPr/>
    </dgm:pt>
    <dgm:pt modelId="{C19E5E34-4821-47CB-AE12-4B8D6B2D35FE}" type="pres">
      <dgm:prSet presAssocID="{92BB76B3-76BF-4F5D-9F05-4D556EF5B744}" presName="compNode" presStyleCnt="0"/>
      <dgm:spPr/>
    </dgm:pt>
    <dgm:pt modelId="{A55E7CEF-A63F-4600-9F9F-E7C9AB94F7FB}" type="pres">
      <dgm:prSet presAssocID="{92BB76B3-76BF-4F5D-9F05-4D556EF5B744}" presName="bgRect" presStyleLbl="bgShp" presStyleIdx="2" presStyleCnt="4"/>
      <dgm:spPr/>
    </dgm:pt>
    <dgm:pt modelId="{3E1F54CD-3DA4-4FA4-82B1-57A87BC6AFD2}" type="pres">
      <dgm:prSet presAssocID="{92BB76B3-76BF-4F5D-9F05-4D556EF5B7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8D1A50F-58BB-4AD2-8013-146AB545B8D7}" type="pres">
      <dgm:prSet presAssocID="{92BB76B3-76BF-4F5D-9F05-4D556EF5B744}" presName="spaceRect" presStyleCnt="0"/>
      <dgm:spPr/>
    </dgm:pt>
    <dgm:pt modelId="{2F9B56BE-2031-4BF1-8DAC-C4AD3BEA48B0}" type="pres">
      <dgm:prSet presAssocID="{92BB76B3-76BF-4F5D-9F05-4D556EF5B744}" presName="parTx" presStyleLbl="revTx" presStyleIdx="2" presStyleCnt="4">
        <dgm:presLayoutVars>
          <dgm:chMax val="0"/>
          <dgm:chPref val="0"/>
        </dgm:presLayoutVars>
      </dgm:prSet>
      <dgm:spPr/>
    </dgm:pt>
    <dgm:pt modelId="{5A6D210B-D038-4B2C-9B27-D869D0AC5084}" type="pres">
      <dgm:prSet presAssocID="{A9BF7E9A-145F-4A1C-94B4-BCE576FCCE13}" presName="sibTrans" presStyleCnt="0"/>
      <dgm:spPr/>
    </dgm:pt>
    <dgm:pt modelId="{1D97FC94-0C25-4DC7-99B2-727338349492}" type="pres">
      <dgm:prSet presAssocID="{5A393ECD-5608-4C7A-B8F4-98E5BE59FDE8}" presName="compNode" presStyleCnt="0"/>
      <dgm:spPr/>
    </dgm:pt>
    <dgm:pt modelId="{447BA78C-7F78-44B8-92B0-63889B06E518}" type="pres">
      <dgm:prSet presAssocID="{5A393ECD-5608-4C7A-B8F4-98E5BE59FDE8}" presName="bgRect" presStyleLbl="bgShp" presStyleIdx="3" presStyleCnt="4"/>
      <dgm:spPr/>
    </dgm:pt>
    <dgm:pt modelId="{6AD19694-F460-45DE-AA52-DAE571E6DEEB}" type="pres">
      <dgm:prSet presAssocID="{5A393ECD-5608-4C7A-B8F4-98E5BE59FD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5D26561F-71F9-438B-8476-3A884AF27604}" type="pres">
      <dgm:prSet presAssocID="{5A393ECD-5608-4C7A-B8F4-98E5BE59FDE8}" presName="spaceRect" presStyleCnt="0"/>
      <dgm:spPr/>
    </dgm:pt>
    <dgm:pt modelId="{C426C7A4-9155-4F8C-A915-467E35DA44FD}" type="pres">
      <dgm:prSet presAssocID="{5A393ECD-5608-4C7A-B8F4-98E5BE59FDE8}" presName="parTx" presStyleLbl="revTx" presStyleIdx="3" presStyleCnt="4">
        <dgm:presLayoutVars>
          <dgm:chMax val="0"/>
          <dgm:chPref val="0"/>
        </dgm:presLayoutVars>
      </dgm:prSet>
      <dgm:spPr/>
    </dgm:pt>
  </dgm:ptLst>
  <dgm:cxnLst>
    <dgm:cxn modelId="{3CDC3214-AE3B-40CD-B683-A12A4AF98DBB}" srcId="{33A687EE-EBF2-4D9A-85C0-84D9CD9C6952}" destId="{5D109C89-FFAC-4387-B5DB-61E2AA1A1482}" srcOrd="1" destOrd="0" parTransId="{E1A75C2B-69C9-4E0E-83E4-34511B28E556}" sibTransId="{A0760A3B-10F1-4C07-9753-9ED44DB234E2}"/>
    <dgm:cxn modelId="{83916721-EEB9-4774-A31B-825EB2946359}" srcId="{33A687EE-EBF2-4D9A-85C0-84D9CD9C6952}" destId="{92BB76B3-76BF-4F5D-9F05-4D556EF5B744}" srcOrd="2" destOrd="0" parTransId="{C9787E09-DEAF-4DC4-8FBC-74E5925EBBA0}" sibTransId="{A9BF7E9A-145F-4A1C-94B4-BCE576FCCE13}"/>
    <dgm:cxn modelId="{35F11924-3318-4E9F-B320-A3CA5C99F8DA}" srcId="{33A687EE-EBF2-4D9A-85C0-84D9CD9C6952}" destId="{5A393ECD-5608-4C7A-B8F4-98E5BE59FDE8}" srcOrd="3" destOrd="0" parTransId="{3FA9D122-BF73-4599-8C80-8E1EC5B152E8}" sibTransId="{BBA48EE8-0903-437F-AFE4-5F8307B0057A}"/>
    <dgm:cxn modelId="{3FFBAC38-2CDF-40F5-A87D-26F36DFDB24C}" type="presOf" srcId="{5D109C89-FFAC-4387-B5DB-61E2AA1A1482}" destId="{897DBD35-DFFE-4D37-8603-2139D4152121}" srcOrd="0" destOrd="0" presId="urn:microsoft.com/office/officeart/2018/2/layout/IconVerticalSolidList"/>
    <dgm:cxn modelId="{3FD97E65-0AF6-444A-99DA-4371B947BD00}" srcId="{33A687EE-EBF2-4D9A-85C0-84D9CD9C6952}" destId="{A3D042FC-9366-4668-8C3D-C4FCDAC730E8}" srcOrd="0" destOrd="0" parTransId="{8E791B61-6627-41B8-9072-286A908767F2}" sibTransId="{F52264CB-6097-44E4-8972-63D95471F561}"/>
    <dgm:cxn modelId="{006CDE48-A284-4E45-B8A6-6E93224F46E9}" type="presOf" srcId="{92BB76B3-76BF-4F5D-9F05-4D556EF5B744}" destId="{2F9B56BE-2031-4BF1-8DAC-C4AD3BEA48B0}" srcOrd="0" destOrd="0" presId="urn:microsoft.com/office/officeart/2018/2/layout/IconVerticalSolidList"/>
    <dgm:cxn modelId="{86501669-1594-4CFA-B810-591763FAEA27}" type="presOf" srcId="{5A393ECD-5608-4C7A-B8F4-98E5BE59FDE8}" destId="{C426C7A4-9155-4F8C-A915-467E35DA44FD}" srcOrd="0" destOrd="0" presId="urn:microsoft.com/office/officeart/2018/2/layout/IconVerticalSolidList"/>
    <dgm:cxn modelId="{512771B8-2AF9-485C-B02D-EB41A3EF2D88}" type="presOf" srcId="{33A687EE-EBF2-4D9A-85C0-84D9CD9C6952}" destId="{3B357141-599E-4AB6-A947-1F670D3CA78F}" srcOrd="0" destOrd="0" presId="urn:microsoft.com/office/officeart/2018/2/layout/IconVerticalSolidList"/>
    <dgm:cxn modelId="{750905CD-9871-4D37-AF74-CE12D54F08F7}" type="presOf" srcId="{A3D042FC-9366-4668-8C3D-C4FCDAC730E8}" destId="{6AE76366-D6D4-47C2-9327-18E90D6D1A1B}" srcOrd="0" destOrd="0" presId="urn:microsoft.com/office/officeart/2018/2/layout/IconVerticalSolidList"/>
    <dgm:cxn modelId="{3B9234BC-91C8-4B7E-B1B1-A188BE610BC9}" type="presParOf" srcId="{3B357141-599E-4AB6-A947-1F670D3CA78F}" destId="{894EC84E-072F-4388-AAA8-0634B126F9DA}" srcOrd="0" destOrd="0" presId="urn:microsoft.com/office/officeart/2018/2/layout/IconVerticalSolidList"/>
    <dgm:cxn modelId="{2DFCB7A9-3769-4522-B6D4-6D84163DA9A0}" type="presParOf" srcId="{894EC84E-072F-4388-AAA8-0634B126F9DA}" destId="{5AD5B0C4-BB95-426C-8E04-D83AC0BF1F56}" srcOrd="0" destOrd="0" presId="urn:microsoft.com/office/officeart/2018/2/layout/IconVerticalSolidList"/>
    <dgm:cxn modelId="{4094C898-10F1-4E98-9340-6D48B89C30C3}" type="presParOf" srcId="{894EC84E-072F-4388-AAA8-0634B126F9DA}" destId="{CDFFC3E9-7645-423B-8650-53B308167A01}" srcOrd="1" destOrd="0" presId="urn:microsoft.com/office/officeart/2018/2/layout/IconVerticalSolidList"/>
    <dgm:cxn modelId="{61ED661B-EBB2-4127-AE4C-BB63C3BDCA24}" type="presParOf" srcId="{894EC84E-072F-4388-AAA8-0634B126F9DA}" destId="{8BF48F31-A5D6-432E-8A73-C9B0CC8CC461}" srcOrd="2" destOrd="0" presId="urn:microsoft.com/office/officeart/2018/2/layout/IconVerticalSolidList"/>
    <dgm:cxn modelId="{D911C14A-09AB-4BCF-BFEF-F954D156A70B}" type="presParOf" srcId="{894EC84E-072F-4388-AAA8-0634B126F9DA}" destId="{6AE76366-D6D4-47C2-9327-18E90D6D1A1B}" srcOrd="3" destOrd="0" presId="urn:microsoft.com/office/officeart/2018/2/layout/IconVerticalSolidList"/>
    <dgm:cxn modelId="{A72EFF55-876F-4634-AA26-AA61545C62BD}" type="presParOf" srcId="{3B357141-599E-4AB6-A947-1F670D3CA78F}" destId="{2557E67E-D411-4423-9CE1-78685442F905}" srcOrd="1" destOrd="0" presId="urn:microsoft.com/office/officeart/2018/2/layout/IconVerticalSolidList"/>
    <dgm:cxn modelId="{572E5DA1-0784-4B8F-8E45-E09BC3198C2C}" type="presParOf" srcId="{3B357141-599E-4AB6-A947-1F670D3CA78F}" destId="{800BAA2A-2B4E-4259-9437-FA93B3C12659}" srcOrd="2" destOrd="0" presId="urn:microsoft.com/office/officeart/2018/2/layout/IconVerticalSolidList"/>
    <dgm:cxn modelId="{FE28AB14-E3F5-450B-839A-B85ABB715487}" type="presParOf" srcId="{800BAA2A-2B4E-4259-9437-FA93B3C12659}" destId="{D54FC0EB-CE59-4C76-9570-A35D64DA81F9}" srcOrd="0" destOrd="0" presId="urn:microsoft.com/office/officeart/2018/2/layout/IconVerticalSolidList"/>
    <dgm:cxn modelId="{BE003150-C5F1-49F6-8D45-700BCE9EBCC1}" type="presParOf" srcId="{800BAA2A-2B4E-4259-9437-FA93B3C12659}" destId="{0C89DC3A-7959-43BF-8BE5-D2269840E82B}" srcOrd="1" destOrd="0" presId="urn:microsoft.com/office/officeart/2018/2/layout/IconVerticalSolidList"/>
    <dgm:cxn modelId="{3002D61D-9D33-4126-A553-CF5FCCFF2D75}" type="presParOf" srcId="{800BAA2A-2B4E-4259-9437-FA93B3C12659}" destId="{0698034F-56AE-4FC0-B5A6-386D59F5B586}" srcOrd="2" destOrd="0" presId="urn:microsoft.com/office/officeart/2018/2/layout/IconVerticalSolidList"/>
    <dgm:cxn modelId="{608C4E2D-3087-4C20-9329-859B972A9C45}" type="presParOf" srcId="{800BAA2A-2B4E-4259-9437-FA93B3C12659}" destId="{897DBD35-DFFE-4D37-8603-2139D4152121}" srcOrd="3" destOrd="0" presId="urn:microsoft.com/office/officeart/2018/2/layout/IconVerticalSolidList"/>
    <dgm:cxn modelId="{FBE7AF99-9295-44D5-844D-B8AC8EC345FB}" type="presParOf" srcId="{3B357141-599E-4AB6-A947-1F670D3CA78F}" destId="{4F7FE9AC-E8D4-4711-8EB7-5F66957E95E0}" srcOrd="3" destOrd="0" presId="urn:microsoft.com/office/officeart/2018/2/layout/IconVerticalSolidList"/>
    <dgm:cxn modelId="{372FC938-A3E1-485A-B1C1-5506B1224B38}" type="presParOf" srcId="{3B357141-599E-4AB6-A947-1F670D3CA78F}" destId="{C19E5E34-4821-47CB-AE12-4B8D6B2D35FE}" srcOrd="4" destOrd="0" presId="urn:microsoft.com/office/officeart/2018/2/layout/IconVerticalSolidList"/>
    <dgm:cxn modelId="{36FF2F8A-5A27-4742-A220-B052DC91061A}" type="presParOf" srcId="{C19E5E34-4821-47CB-AE12-4B8D6B2D35FE}" destId="{A55E7CEF-A63F-4600-9F9F-E7C9AB94F7FB}" srcOrd="0" destOrd="0" presId="urn:microsoft.com/office/officeart/2018/2/layout/IconVerticalSolidList"/>
    <dgm:cxn modelId="{7DBD4264-3C25-4934-9F0A-615D392391CE}" type="presParOf" srcId="{C19E5E34-4821-47CB-AE12-4B8D6B2D35FE}" destId="{3E1F54CD-3DA4-4FA4-82B1-57A87BC6AFD2}" srcOrd="1" destOrd="0" presId="urn:microsoft.com/office/officeart/2018/2/layout/IconVerticalSolidList"/>
    <dgm:cxn modelId="{70EBF834-1DBC-4D89-9BFE-C4394FF689ED}" type="presParOf" srcId="{C19E5E34-4821-47CB-AE12-4B8D6B2D35FE}" destId="{88D1A50F-58BB-4AD2-8013-146AB545B8D7}" srcOrd="2" destOrd="0" presId="urn:microsoft.com/office/officeart/2018/2/layout/IconVerticalSolidList"/>
    <dgm:cxn modelId="{622879C8-3E23-40A1-83F2-47808D9F7597}" type="presParOf" srcId="{C19E5E34-4821-47CB-AE12-4B8D6B2D35FE}" destId="{2F9B56BE-2031-4BF1-8DAC-C4AD3BEA48B0}" srcOrd="3" destOrd="0" presId="urn:microsoft.com/office/officeart/2018/2/layout/IconVerticalSolidList"/>
    <dgm:cxn modelId="{9E9E7E3C-62D5-4AA0-A9B9-E1E514EF25CE}" type="presParOf" srcId="{3B357141-599E-4AB6-A947-1F670D3CA78F}" destId="{5A6D210B-D038-4B2C-9B27-D869D0AC5084}" srcOrd="5" destOrd="0" presId="urn:microsoft.com/office/officeart/2018/2/layout/IconVerticalSolidList"/>
    <dgm:cxn modelId="{063D5D98-61E2-4A7B-9945-312888AC7571}" type="presParOf" srcId="{3B357141-599E-4AB6-A947-1F670D3CA78F}" destId="{1D97FC94-0C25-4DC7-99B2-727338349492}" srcOrd="6" destOrd="0" presId="urn:microsoft.com/office/officeart/2018/2/layout/IconVerticalSolidList"/>
    <dgm:cxn modelId="{D37CF895-D050-4530-A03E-5E4EB7920BE1}" type="presParOf" srcId="{1D97FC94-0C25-4DC7-99B2-727338349492}" destId="{447BA78C-7F78-44B8-92B0-63889B06E518}" srcOrd="0" destOrd="0" presId="urn:microsoft.com/office/officeart/2018/2/layout/IconVerticalSolidList"/>
    <dgm:cxn modelId="{4E58E961-E1ED-463A-8AD7-4D479E18B15C}" type="presParOf" srcId="{1D97FC94-0C25-4DC7-99B2-727338349492}" destId="{6AD19694-F460-45DE-AA52-DAE571E6DEEB}" srcOrd="1" destOrd="0" presId="urn:microsoft.com/office/officeart/2018/2/layout/IconVerticalSolidList"/>
    <dgm:cxn modelId="{A72A7481-76F1-4775-B53A-D09281C26854}" type="presParOf" srcId="{1D97FC94-0C25-4DC7-99B2-727338349492}" destId="{5D26561F-71F9-438B-8476-3A884AF27604}" srcOrd="2" destOrd="0" presId="urn:microsoft.com/office/officeart/2018/2/layout/IconVerticalSolidList"/>
    <dgm:cxn modelId="{F4A6D6A6-0039-4AAC-B452-037686AEBEF3}" type="presParOf" srcId="{1D97FC94-0C25-4DC7-99B2-727338349492}" destId="{C426C7A4-9155-4F8C-A915-467E35DA44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3B30A-78DB-4F73-BD13-5349FFCF3ACA}"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CB9F4BAE-A80A-47B2-802C-86DD9DF6B8AA}">
      <dgm:prSet/>
      <dgm:spPr/>
      <dgm:t>
        <a:bodyPr/>
        <a:lstStyle/>
        <a:p>
          <a:r>
            <a:rPr lang="en-US"/>
            <a:t>2019–2020</a:t>
          </a:r>
        </a:p>
      </dgm:t>
    </dgm:pt>
    <dgm:pt modelId="{D77FE4B6-034E-425A-A3F7-7A19B980E2C4}" type="parTrans" cxnId="{1F9E71F1-FCE0-4E98-BD7A-7D9AD7193909}">
      <dgm:prSet/>
      <dgm:spPr/>
      <dgm:t>
        <a:bodyPr/>
        <a:lstStyle/>
        <a:p>
          <a:endParaRPr lang="en-US"/>
        </a:p>
      </dgm:t>
    </dgm:pt>
    <dgm:pt modelId="{CE06C9E8-6793-4892-A540-079EC815D0C8}" type="sibTrans" cxnId="{1F9E71F1-FCE0-4E98-BD7A-7D9AD7193909}">
      <dgm:prSet/>
      <dgm:spPr/>
      <dgm:t>
        <a:bodyPr/>
        <a:lstStyle/>
        <a:p>
          <a:endParaRPr lang="en-US"/>
        </a:p>
      </dgm:t>
    </dgm:pt>
    <dgm:pt modelId="{E21BA8C1-C741-40D0-80B8-C68E4582B077}">
      <dgm:prSet/>
      <dgm:spPr/>
      <dgm:t>
        <a:bodyPr/>
        <a:lstStyle/>
        <a:p>
          <a:r>
            <a:rPr lang="en-US"/>
            <a:t>Phase 1</a:t>
          </a:r>
        </a:p>
      </dgm:t>
    </dgm:pt>
    <dgm:pt modelId="{F4573D8C-287E-456F-9D12-A2D994C42113}" type="parTrans" cxnId="{55A52506-3F1F-445B-B625-46B19E57F1E7}">
      <dgm:prSet/>
      <dgm:spPr/>
      <dgm:t>
        <a:bodyPr/>
        <a:lstStyle/>
        <a:p>
          <a:endParaRPr lang="en-US"/>
        </a:p>
      </dgm:t>
    </dgm:pt>
    <dgm:pt modelId="{FB0F53B0-83C8-4F32-90D3-E4343403B5FE}" type="sibTrans" cxnId="{55A52506-3F1F-445B-B625-46B19E57F1E7}">
      <dgm:prSet/>
      <dgm:spPr/>
      <dgm:t>
        <a:bodyPr/>
        <a:lstStyle/>
        <a:p>
          <a:endParaRPr lang="en-US"/>
        </a:p>
      </dgm:t>
    </dgm:pt>
    <dgm:pt modelId="{495FF611-4A54-4D4E-9EEA-EF60F364435E}">
      <dgm:prSet/>
      <dgm:spPr/>
      <dgm:t>
        <a:bodyPr/>
        <a:lstStyle/>
        <a:p>
          <a:r>
            <a:rPr lang="en-US"/>
            <a:t>2020–2021</a:t>
          </a:r>
        </a:p>
      </dgm:t>
    </dgm:pt>
    <dgm:pt modelId="{4B93E6A0-3DDF-4703-AFB1-EAB8FFFF75DE}" type="parTrans" cxnId="{48953756-A66E-4588-8233-CAB3E8CA7FF9}">
      <dgm:prSet/>
      <dgm:spPr/>
      <dgm:t>
        <a:bodyPr/>
        <a:lstStyle/>
        <a:p>
          <a:endParaRPr lang="en-US"/>
        </a:p>
      </dgm:t>
    </dgm:pt>
    <dgm:pt modelId="{A0EEB16C-9CF4-4C6F-AC35-9E017C83822F}" type="sibTrans" cxnId="{48953756-A66E-4588-8233-CAB3E8CA7FF9}">
      <dgm:prSet/>
      <dgm:spPr/>
      <dgm:t>
        <a:bodyPr/>
        <a:lstStyle/>
        <a:p>
          <a:endParaRPr lang="en-US"/>
        </a:p>
      </dgm:t>
    </dgm:pt>
    <dgm:pt modelId="{1F003A7D-982B-4DC5-938C-B8ABEAC4637F}">
      <dgm:prSet/>
      <dgm:spPr/>
      <dgm:t>
        <a:bodyPr/>
        <a:lstStyle/>
        <a:p>
          <a:r>
            <a:rPr lang="en-US"/>
            <a:t>Phase 2</a:t>
          </a:r>
        </a:p>
      </dgm:t>
    </dgm:pt>
    <dgm:pt modelId="{1EED17D9-87D6-4AF9-BF10-7CD627389365}" type="parTrans" cxnId="{B90FA8DC-1821-407C-AE5A-20938012BF1E}">
      <dgm:prSet/>
      <dgm:spPr/>
      <dgm:t>
        <a:bodyPr/>
        <a:lstStyle/>
        <a:p>
          <a:endParaRPr lang="en-US"/>
        </a:p>
      </dgm:t>
    </dgm:pt>
    <dgm:pt modelId="{2DBAA181-ECFC-4710-BD84-E1C772FAC3BF}" type="sibTrans" cxnId="{B90FA8DC-1821-407C-AE5A-20938012BF1E}">
      <dgm:prSet/>
      <dgm:spPr/>
      <dgm:t>
        <a:bodyPr/>
        <a:lstStyle/>
        <a:p>
          <a:endParaRPr lang="en-US"/>
        </a:p>
      </dgm:t>
    </dgm:pt>
    <dgm:pt modelId="{6F8E4205-6C19-45AF-AC82-B3156C1059DB}">
      <dgm:prSet/>
      <dgm:spPr/>
      <dgm:t>
        <a:bodyPr/>
        <a:lstStyle/>
        <a:p>
          <a:r>
            <a:rPr lang="en-US"/>
            <a:t>2021–2023</a:t>
          </a:r>
        </a:p>
      </dgm:t>
    </dgm:pt>
    <dgm:pt modelId="{25EFC262-AB13-4478-BEA0-6DF6C365F56A}" type="parTrans" cxnId="{18B9B521-6225-4103-B451-B05245BC6B73}">
      <dgm:prSet/>
      <dgm:spPr/>
      <dgm:t>
        <a:bodyPr/>
        <a:lstStyle/>
        <a:p>
          <a:endParaRPr lang="en-US"/>
        </a:p>
      </dgm:t>
    </dgm:pt>
    <dgm:pt modelId="{59777775-4B75-4ADD-AD91-F6386C84E800}" type="sibTrans" cxnId="{18B9B521-6225-4103-B451-B05245BC6B73}">
      <dgm:prSet/>
      <dgm:spPr/>
      <dgm:t>
        <a:bodyPr/>
        <a:lstStyle/>
        <a:p>
          <a:endParaRPr lang="en-US"/>
        </a:p>
      </dgm:t>
    </dgm:pt>
    <dgm:pt modelId="{620A95BF-81C2-4678-9FA5-D81500E6AC53}">
      <dgm:prSet/>
      <dgm:spPr/>
      <dgm:t>
        <a:bodyPr/>
        <a:lstStyle/>
        <a:p>
          <a:r>
            <a:rPr lang="en-US"/>
            <a:t>Phase 3</a:t>
          </a:r>
        </a:p>
      </dgm:t>
    </dgm:pt>
    <dgm:pt modelId="{097B4D3B-00D7-472D-9848-E9295965855E}" type="parTrans" cxnId="{4915D97D-33F2-4DEE-B5F4-1FB6C308CCDE}">
      <dgm:prSet/>
      <dgm:spPr/>
      <dgm:t>
        <a:bodyPr/>
        <a:lstStyle/>
        <a:p>
          <a:endParaRPr lang="en-US"/>
        </a:p>
      </dgm:t>
    </dgm:pt>
    <dgm:pt modelId="{8A21D74A-E7D1-4451-BB6B-EC31B82FE033}" type="sibTrans" cxnId="{4915D97D-33F2-4DEE-B5F4-1FB6C308CCDE}">
      <dgm:prSet/>
      <dgm:spPr/>
      <dgm:t>
        <a:bodyPr/>
        <a:lstStyle/>
        <a:p>
          <a:endParaRPr lang="en-US"/>
        </a:p>
      </dgm:t>
    </dgm:pt>
    <dgm:pt modelId="{84B2294F-DB0B-4B3C-8128-552346A0FEE4}">
      <dgm:prSet/>
      <dgm:spPr/>
      <dgm:t>
        <a:bodyPr/>
        <a:lstStyle/>
        <a:p>
          <a:r>
            <a:rPr lang="en-US"/>
            <a:t>2023–2025</a:t>
          </a:r>
        </a:p>
      </dgm:t>
    </dgm:pt>
    <dgm:pt modelId="{D88C129A-D73C-4650-AB12-3A31E5A50E4F}" type="parTrans" cxnId="{4486414D-2474-4416-A7BB-CA811D8AB169}">
      <dgm:prSet/>
      <dgm:spPr/>
      <dgm:t>
        <a:bodyPr/>
        <a:lstStyle/>
        <a:p>
          <a:endParaRPr lang="en-US"/>
        </a:p>
      </dgm:t>
    </dgm:pt>
    <dgm:pt modelId="{6021CB3E-EF99-4D8D-9E3F-301ED3AFD387}" type="sibTrans" cxnId="{4486414D-2474-4416-A7BB-CA811D8AB169}">
      <dgm:prSet/>
      <dgm:spPr/>
      <dgm:t>
        <a:bodyPr/>
        <a:lstStyle/>
        <a:p>
          <a:endParaRPr lang="en-US"/>
        </a:p>
      </dgm:t>
    </dgm:pt>
    <dgm:pt modelId="{030B475B-9656-4219-A2C2-0EB728471C6D}">
      <dgm:prSet/>
      <dgm:spPr/>
      <dgm:t>
        <a:bodyPr/>
        <a:lstStyle/>
        <a:p>
          <a:r>
            <a:rPr lang="en-US"/>
            <a:t>Phase 4</a:t>
          </a:r>
        </a:p>
      </dgm:t>
    </dgm:pt>
    <dgm:pt modelId="{C226E0B4-31E1-4224-B09A-1FE6A0F6ABB9}" type="parTrans" cxnId="{40DBDE58-4F4A-4B17-9321-BE878E5D428C}">
      <dgm:prSet/>
      <dgm:spPr/>
      <dgm:t>
        <a:bodyPr/>
        <a:lstStyle/>
        <a:p>
          <a:endParaRPr lang="en-US"/>
        </a:p>
      </dgm:t>
    </dgm:pt>
    <dgm:pt modelId="{8AA507AD-C6B6-48A9-9CED-E41DF1F12EA7}" type="sibTrans" cxnId="{40DBDE58-4F4A-4B17-9321-BE878E5D428C}">
      <dgm:prSet/>
      <dgm:spPr/>
      <dgm:t>
        <a:bodyPr/>
        <a:lstStyle/>
        <a:p>
          <a:endParaRPr lang="en-US"/>
        </a:p>
      </dgm:t>
    </dgm:pt>
    <dgm:pt modelId="{DBFB90C1-8DC5-4FEB-B46A-BBF61F1325E2}" type="pres">
      <dgm:prSet presAssocID="{9B83B30A-78DB-4F73-BD13-5349FFCF3ACA}" presName="Name0" presStyleCnt="0">
        <dgm:presLayoutVars>
          <dgm:chMax/>
          <dgm:chPref/>
          <dgm:animLvl val="lvl"/>
        </dgm:presLayoutVars>
      </dgm:prSet>
      <dgm:spPr/>
    </dgm:pt>
    <dgm:pt modelId="{CDB97547-DF1D-47F3-B4C9-F99C40A6C93B}" type="pres">
      <dgm:prSet presAssocID="{CB9F4BAE-A80A-47B2-802C-86DD9DF6B8AA}" presName="composite1" presStyleCnt="0"/>
      <dgm:spPr/>
    </dgm:pt>
    <dgm:pt modelId="{B6819211-B71E-49A9-A909-E5988B6C60D8}" type="pres">
      <dgm:prSet presAssocID="{CB9F4BAE-A80A-47B2-802C-86DD9DF6B8AA}" presName="parent1" presStyleLbl="alignNode1" presStyleIdx="0" presStyleCnt="4">
        <dgm:presLayoutVars>
          <dgm:chMax val="1"/>
          <dgm:chPref val="1"/>
          <dgm:bulletEnabled val="1"/>
        </dgm:presLayoutVars>
      </dgm:prSet>
      <dgm:spPr/>
    </dgm:pt>
    <dgm:pt modelId="{0E7DAB7C-8B0B-4F04-BE3A-2B8382BCEE86}" type="pres">
      <dgm:prSet presAssocID="{CB9F4BAE-A80A-47B2-802C-86DD9DF6B8AA}" presName="Childtext1" presStyleLbl="revTx" presStyleIdx="0" presStyleCnt="4">
        <dgm:presLayoutVars>
          <dgm:bulletEnabled val="1"/>
        </dgm:presLayoutVars>
      </dgm:prSet>
      <dgm:spPr/>
    </dgm:pt>
    <dgm:pt modelId="{D88BB50D-5A91-457A-9E9F-7058D6E9F4A7}" type="pres">
      <dgm:prSet presAssocID="{CB9F4BAE-A80A-47B2-802C-86DD9DF6B8AA}" presName="ConnectLine1"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42F422B0-D9A2-4353-84D2-9AF7CCC32EAE}" type="pres">
      <dgm:prSet presAssocID="{CB9F4BAE-A80A-47B2-802C-86DD9DF6B8AA}" presName="ConnectLineEnd1" presStyleLbl="lnNode1" presStyleIdx="0" presStyleCnt="4"/>
      <dgm:spPr/>
    </dgm:pt>
    <dgm:pt modelId="{170EFC1D-490D-4A78-8C99-B1C35720541F}" type="pres">
      <dgm:prSet presAssocID="{CB9F4BAE-A80A-47B2-802C-86DD9DF6B8AA}" presName="EmptyPane1" presStyleCnt="0"/>
      <dgm:spPr/>
    </dgm:pt>
    <dgm:pt modelId="{0501C467-659F-45B1-8117-B582AB83E5A9}" type="pres">
      <dgm:prSet presAssocID="{CE06C9E8-6793-4892-A540-079EC815D0C8}" presName="spaceBetweenRectangles1" presStyleCnt="0"/>
      <dgm:spPr/>
    </dgm:pt>
    <dgm:pt modelId="{8A46B938-9833-41A3-95E4-026DB43716DC}" type="pres">
      <dgm:prSet presAssocID="{495FF611-4A54-4D4E-9EEA-EF60F364435E}" presName="composite1" presStyleCnt="0"/>
      <dgm:spPr/>
    </dgm:pt>
    <dgm:pt modelId="{47A447FC-2B18-48BC-A6DF-FCF5E164D191}" type="pres">
      <dgm:prSet presAssocID="{495FF611-4A54-4D4E-9EEA-EF60F364435E}" presName="parent1" presStyleLbl="alignNode1" presStyleIdx="1" presStyleCnt="4">
        <dgm:presLayoutVars>
          <dgm:chMax val="1"/>
          <dgm:chPref val="1"/>
          <dgm:bulletEnabled val="1"/>
        </dgm:presLayoutVars>
      </dgm:prSet>
      <dgm:spPr/>
    </dgm:pt>
    <dgm:pt modelId="{E5C3F310-AB97-4ED2-A56E-14C595ACB35F}" type="pres">
      <dgm:prSet presAssocID="{495FF611-4A54-4D4E-9EEA-EF60F364435E}" presName="Childtext1" presStyleLbl="revTx" presStyleIdx="1" presStyleCnt="4">
        <dgm:presLayoutVars>
          <dgm:bulletEnabled val="1"/>
        </dgm:presLayoutVars>
      </dgm:prSet>
      <dgm:spPr/>
    </dgm:pt>
    <dgm:pt modelId="{F3D432D3-9EE9-4878-8B89-719BAE716CF4}" type="pres">
      <dgm:prSet presAssocID="{495FF611-4A54-4D4E-9EEA-EF60F364435E}" presName="ConnectLine1"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DE1BBF49-6033-4146-BDE4-D553F07FA70A}" type="pres">
      <dgm:prSet presAssocID="{495FF611-4A54-4D4E-9EEA-EF60F364435E}" presName="ConnectLineEnd1" presStyleLbl="lnNode1" presStyleIdx="1" presStyleCnt="4"/>
      <dgm:spPr/>
    </dgm:pt>
    <dgm:pt modelId="{44A4C838-6AFF-41AA-8F7E-CEA4425814C6}" type="pres">
      <dgm:prSet presAssocID="{495FF611-4A54-4D4E-9EEA-EF60F364435E}" presName="EmptyPane1" presStyleCnt="0"/>
      <dgm:spPr/>
    </dgm:pt>
    <dgm:pt modelId="{B404ACE9-7BBE-4B8B-BDAB-1667A35B71EA}" type="pres">
      <dgm:prSet presAssocID="{A0EEB16C-9CF4-4C6F-AC35-9E017C83822F}" presName="spaceBetweenRectangles1" presStyleCnt="0"/>
      <dgm:spPr/>
    </dgm:pt>
    <dgm:pt modelId="{3BA6CF94-998E-44B6-88F5-BDE7F6A5F399}" type="pres">
      <dgm:prSet presAssocID="{6F8E4205-6C19-45AF-AC82-B3156C1059DB}" presName="composite1" presStyleCnt="0"/>
      <dgm:spPr/>
    </dgm:pt>
    <dgm:pt modelId="{BA438925-32E3-496A-B383-092CC71B4BD6}" type="pres">
      <dgm:prSet presAssocID="{6F8E4205-6C19-45AF-AC82-B3156C1059DB}" presName="parent1" presStyleLbl="alignNode1" presStyleIdx="2" presStyleCnt="4">
        <dgm:presLayoutVars>
          <dgm:chMax val="1"/>
          <dgm:chPref val="1"/>
          <dgm:bulletEnabled val="1"/>
        </dgm:presLayoutVars>
      </dgm:prSet>
      <dgm:spPr/>
    </dgm:pt>
    <dgm:pt modelId="{7AEC5810-873F-460E-8C2F-A464BC6B0522}" type="pres">
      <dgm:prSet presAssocID="{6F8E4205-6C19-45AF-AC82-B3156C1059DB}" presName="Childtext1" presStyleLbl="revTx" presStyleIdx="2" presStyleCnt="4">
        <dgm:presLayoutVars>
          <dgm:bulletEnabled val="1"/>
        </dgm:presLayoutVars>
      </dgm:prSet>
      <dgm:spPr/>
    </dgm:pt>
    <dgm:pt modelId="{C995D6F3-4582-4639-A1A7-BA3BEB1C0ECB}" type="pres">
      <dgm:prSet presAssocID="{6F8E4205-6C19-45AF-AC82-B3156C1059DB}" presName="ConnectLine1"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A1432EC7-0670-434A-B620-BF5EA212CF4C}" type="pres">
      <dgm:prSet presAssocID="{6F8E4205-6C19-45AF-AC82-B3156C1059DB}" presName="ConnectLineEnd1" presStyleLbl="lnNode1" presStyleIdx="2" presStyleCnt="4"/>
      <dgm:spPr/>
    </dgm:pt>
    <dgm:pt modelId="{6170EC90-AFCC-4BCE-8E54-FF2EBA2CB51E}" type="pres">
      <dgm:prSet presAssocID="{6F8E4205-6C19-45AF-AC82-B3156C1059DB}" presName="EmptyPane1" presStyleCnt="0"/>
      <dgm:spPr/>
    </dgm:pt>
    <dgm:pt modelId="{6DBE50FC-A795-419A-91C9-F46DAFC1C40A}" type="pres">
      <dgm:prSet presAssocID="{59777775-4B75-4ADD-AD91-F6386C84E800}" presName="spaceBetweenRectangles1" presStyleCnt="0"/>
      <dgm:spPr/>
    </dgm:pt>
    <dgm:pt modelId="{0D6FF724-91BD-48DF-BEF2-DFD999F7886B}" type="pres">
      <dgm:prSet presAssocID="{84B2294F-DB0B-4B3C-8128-552346A0FEE4}" presName="composite1" presStyleCnt="0"/>
      <dgm:spPr/>
    </dgm:pt>
    <dgm:pt modelId="{40FC8090-6B4C-472D-97B1-6401C2031A32}" type="pres">
      <dgm:prSet presAssocID="{84B2294F-DB0B-4B3C-8128-552346A0FEE4}" presName="parent1" presStyleLbl="alignNode1" presStyleIdx="3" presStyleCnt="4">
        <dgm:presLayoutVars>
          <dgm:chMax val="1"/>
          <dgm:chPref val="1"/>
          <dgm:bulletEnabled val="1"/>
        </dgm:presLayoutVars>
      </dgm:prSet>
      <dgm:spPr/>
    </dgm:pt>
    <dgm:pt modelId="{2D32B9F6-A8C3-4E3A-A0B1-48D063F89637}" type="pres">
      <dgm:prSet presAssocID="{84B2294F-DB0B-4B3C-8128-552346A0FEE4}" presName="Childtext1" presStyleLbl="revTx" presStyleIdx="3" presStyleCnt="4">
        <dgm:presLayoutVars>
          <dgm:bulletEnabled val="1"/>
        </dgm:presLayoutVars>
      </dgm:prSet>
      <dgm:spPr/>
    </dgm:pt>
    <dgm:pt modelId="{FDB42D24-CA7D-44BE-ACAE-31473ED78816}" type="pres">
      <dgm:prSet presAssocID="{84B2294F-DB0B-4B3C-8128-552346A0FEE4}" presName="ConnectLine1"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0F99CF93-1E1F-40B0-9E87-535CAE1297EA}" type="pres">
      <dgm:prSet presAssocID="{84B2294F-DB0B-4B3C-8128-552346A0FEE4}" presName="ConnectLineEnd1" presStyleLbl="lnNode1" presStyleIdx="3" presStyleCnt="4"/>
      <dgm:spPr/>
    </dgm:pt>
    <dgm:pt modelId="{A371DB55-A00F-49DB-98F8-86F36D5FDEE8}" type="pres">
      <dgm:prSet presAssocID="{84B2294F-DB0B-4B3C-8128-552346A0FEE4}" presName="EmptyPane1" presStyleCnt="0"/>
      <dgm:spPr/>
    </dgm:pt>
  </dgm:ptLst>
  <dgm:cxnLst>
    <dgm:cxn modelId="{55A52506-3F1F-445B-B625-46B19E57F1E7}" srcId="{CB9F4BAE-A80A-47B2-802C-86DD9DF6B8AA}" destId="{E21BA8C1-C741-40D0-80B8-C68E4582B077}" srcOrd="0" destOrd="0" parTransId="{F4573D8C-287E-456F-9D12-A2D994C42113}" sibTransId="{FB0F53B0-83C8-4F32-90D3-E4343403B5FE}"/>
    <dgm:cxn modelId="{EF89D00A-6D03-406B-9F2C-069FB34C5105}" type="presOf" srcId="{9B83B30A-78DB-4F73-BD13-5349FFCF3ACA}" destId="{DBFB90C1-8DC5-4FEB-B46A-BBF61F1325E2}" srcOrd="0" destOrd="0" presId="urn:microsoft.com/office/officeart/2016/7/layout/RoundedRectangleTimeline"/>
    <dgm:cxn modelId="{18B9B521-6225-4103-B451-B05245BC6B73}" srcId="{9B83B30A-78DB-4F73-BD13-5349FFCF3ACA}" destId="{6F8E4205-6C19-45AF-AC82-B3156C1059DB}" srcOrd="2" destOrd="0" parTransId="{25EFC262-AB13-4478-BEA0-6DF6C365F56A}" sibTransId="{59777775-4B75-4ADD-AD91-F6386C84E800}"/>
    <dgm:cxn modelId="{4486414D-2474-4416-A7BB-CA811D8AB169}" srcId="{9B83B30A-78DB-4F73-BD13-5349FFCF3ACA}" destId="{84B2294F-DB0B-4B3C-8128-552346A0FEE4}" srcOrd="3" destOrd="0" parTransId="{D88C129A-D73C-4650-AB12-3A31E5A50E4F}" sibTransId="{6021CB3E-EF99-4D8D-9E3F-301ED3AFD387}"/>
    <dgm:cxn modelId="{DD280F4E-3E77-4599-A3FF-5FE2DBEAC79A}" type="presOf" srcId="{CB9F4BAE-A80A-47B2-802C-86DD9DF6B8AA}" destId="{B6819211-B71E-49A9-A909-E5988B6C60D8}" srcOrd="0" destOrd="0" presId="urn:microsoft.com/office/officeart/2016/7/layout/RoundedRectangleTimeline"/>
    <dgm:cxn modelId="{77720652-054B-46E4-B46B-64791AB44275}" type="presOf" srcId="{1F003A7D-982B-4DC5-938C-B8ABEAC4637F}" destId="{E5C3F310-AB97-4ED2-A56E-14C595ACB35F}" srcOrd="0" destOrd="0" presId="urn:microsoft.com/office/officeart/2016/7/layout/RoundedRectangleTimeline"/>
    <dgm:cxn modelId="{BEAC2E72-2665-4DC2-8372-9F71E5534A8F}" type="presOf" srcId="{E21BA8C1-C741-40D0-80B8-C68E4582B077}" destId="{0E7DAB7C-8B0B-4F04-BE3A-2B8382BCEE86}" srcOrd="0" destOrd="0" presId="urn:microsoft.com/office/officeart/2016/7/layout/RoundedRectangleTimeline"/>
    <dgm:cxn modelId="{48953756-A66E-4588-8233-CAB3E8CA7FF9}" srcId="{9B83B30A-78DB-4F73-BD13-5349FFCF3ACA}" destId="{495FF611-4A54-4D4E-9EEA-EF60F364435E}" srcOrd="1" destOrd="0" parTransId="{4B93E6A0-3DDF-4703-AFB1-EAB8FFFF75DE}" sibTransId="{A0EEB16C-9CF4-4C6F-AC35-9E017C83822F}"/>
    <dgm:cxn modelId="{9FB00F77-B5B6-4233-9AD5-E57CDF1B91A2}" type="presOf" srcId="{6F8E4205-6C19-45AF-AC82-B3156C1059DB}" destId="{BA438925-32E3-496A-B383-092CC71B4BD6}" srcOrd="0" destOrd="0" presId="urn:microsoft.com/office/officeart/2016/7/layout/RoundedRectangleTimeline"/>
    <dgm:cxn modelId="{40DBDE58-4F4A-4B17-9321-BE878E5D428C}" srcId="{84B2294F-DB0B-4B3C-8128-552346A0FEE4}" destId="{030B475B-9656-4219-A2C2-0EB728471C6D}" srcOrd="0" destOrd="0" parTransId="{C226E0B4-31E1-4224-B09A-1FE6A0F6ABB9}" sibTransId="{8AA507AD-C6B6-48A9-9CED-E41DF1F12EA7}"/>
    <dgm:cxn modelId="{4915D97D-33F2-4DEE-B5F4-1FB6C308CCDE}" srcId="{6F8E4205-6C19-45AF-AC82-B3156C1059DB}" destId="{620A95BF-81C2-4678-9FA5-D81500E6AC53}" srcOrd="0" destOrd="0" parTransId="{097B4D3B-00D7-472D-9848-E9295965855E}" sibTransId="{8A21D74A-E7D1-4451-BB6B-EC31B82FE033}"/>
    <dgm:cxn modelId="{0B337B93-98B5-448C-9DFE-25E14EAE11C5}" type="presOf" srcId="{030B475B-9656-4219-A2C2-0EB728471C6D}" destId="{2D32B9F6-A8C3-4E3A-A0B1-48D063F89637}" srcOrd="0" destOrd="0" presId="urn:microsoft.com/office/officeart/2016/7/layout/RoundedRectangleTimeline"/>
    <dgm:cxn modelId="{1A83C2C8-4EF0-4E0B-87DA-ED1E7A7C662F}" type="presOf" srcId="{84B2294F-DB0B-4B3C-8128-552346A0FEE4}" destId="{40FC8090-6B4C-472D-97B1-6401C2031A32}" srcOrd="0" destOrd="0" presId="urn:microsoft.com/office/officeart/2016/7/layout/RoundedRectangleTimeline"/>
    <dgm:cxn modelId="{B90FA8DC-1821-407C-AE5A-20938012BF1E}" srcId="{495FF611-4A54-4D4E-9EEA-EF60F364435E}" destId="{1F003A7D-982B-4DC5-938C-B8ABEAC4637F}" srcOrd="0" destOrd="0" parTransId="{1EED17D9-87D6-4AF9-BF10-7CD627389365}" sibTransId="{2DBAA181-ECFC-4710-BD84-E1C772FAC3BF}"/>
    <dgm:cxn modelId="{1107DEE5-8BF2-4FE5-9246-F45BE43F2A85}" type="presOf" srcId="{495FF611-4A54-4D4E-9EEA-EF60F364435E}" destId="{47A447FC-2B18-48BC-A6DF-FCF5E164D191}" srcOrd="0" destOrd="0" presId="urn:microsoft.com/office/officeart/2016/7/layout/RoundedRectangleTimeline"/>
    <dgm:cxn modelId="{7B003FEA-AA56-4C2B-87FC-1346AF17D746}" type="presOf" srcId="{620A95BF-81C2-4678-9FA5-D81500E6AC53}" destId="{7AEC5810-873F-460E-8C2F-A464BC6B0522}" srcOrd="0" destOrd="0" presId="urn:microsoft.com/office/officeart/2016/7/layout/RoundedRectangleTimeline"/>
    <dgm:cxn modelId="{1F9E71F1-FCE0-4E98-BD7A-7D9AD7193909}" srcId="{9B83B30A-78DB-4F73-BD13-5349FFCF3ACA}" destId="{CB9F4BAE-A80A-47B2-802C-86DD9DF6B8AA}" srcOrd="0" destOrd="0" parTransId="{D77FE4B6-034E-425A-A3F7-7A19B980E2C4}" sibTransId="{CE06C9E8-6793-4892-A540-079EC815D0C8}"/>
    <dgm:cxn modelId="{BF5A61F7-224C-4853-B2FA-ABB67AA7E03D}" type="presParOf" srcId="{DBFB90C1-8DC5-4FEB-B46A-BBF61F1325E2}" destId="{CDB97547-DF1D-47F3-B4C9-F99C40A6C93B}" srcOrd="0" destOrd="0" presId="urn:microsoft.com/office/officeart/2016/7/layout/RoundedRectangleTimeline"/>
    <dgm:cxn modelId="{6F767EC6-6710-4088-A687-38759C9DD1BF}" type="presParOf" srcId="{CDB97547-DF1D-47F3-B4C9-F99C40A6C93B}" destId="{B6819211-B71E-49A9-A909-E5988B6C60D8}" srcOrd="0" destOrd="0" presId="urn:microsoft.com/office/officeart/2016/7/layout/RoundedRectangleTimeline"/>
    <dgm:cxn modelId="{AF2B3F1A-133E-4B9E-93F9-A524112778E8}" type="presParOf" srcId="{CDB97547-DF1D-47F3-B4C9-F99C40A6C93B}" destId="{0E7DAB7C-8B0B-4F04-BE3A-2B8382BCEE86}" srcOrd="1" destOrd="0" presId="urn:microsoft.com/office/officeart/2016/7/layout/RoundedRectangleTimeline"/>
    <dgm:cxn modelId="{DD607F06-76F7-4BE6-B86B-67A858DB4E2F}" type="presParOf" srcId="{CDB97547-DF1D-47F3-B4C9-F99C40A6C93B}" destId="{D88BB50D-5A91-457A-9E9F-7058D6E9F4A7}" srcOrd="2" destOrd="0" presId="urn:microsoft.com/office/officeart/2016/7/layout/RoundedRectangleTimeline"/>
    <dgm:cxn modelId="{064C4965-91A9-445A-85AB-D65F8B1AD36E}" type="presParOf" srcId="{CDB97547-DF1D-47F3-B4C9-F99C40A6C93B}" destId="{42F422B0-D9A2-4353-84D2-9AF7CCC32EAE}" srcOrd="3" destOrd="0" presId="urn:microsoft.com/office/officeart/2016/7/layout/RoundedRectangleTimeline"/>
    <dgm:cxn modelId="{DBB7D241-0589-412C-8322-BCB7715EEA8E}" type="presParOf" srcId="{CDB97547-DF1D-47F3-B4C9-F99C40A6C93B}" destId="{170EFC1D-490D-4A78-8C99-B1C35720541F}" srcOrd="4" destOrd="0" presId="urn:microsoft.com/office/officeart/2016/7/layout/RoundedRectangleTimeline"/>
    <dgm:cxn modelId="{C030BAC6-E4A1-457F-92A1-063E49BBF1F5}" type="presParOf" srcId="{DBFB90C1-8DC5-4FEB-B46A-BBF61F1325E2}" destId="{0501C467-659F-45B1-8117-B582AB83E5A9}" srcOrd="1" destOrd="0" presId="urn:microsoft.com/office/officeart/2016/7/layout/RoundedRectangleTimeline"/>
    <dgm:cxn modelId="{B1CD3EAE-FBBF-4C13-B126-6E6065E4B38C}" type="presParOf" srcId="{DBFB90C1-8DC5-4FEB-B46A-BBF61F1325E2}" destId="{8A46B938-9833-41A3-95E4-026DB43716DC}" srcOrd="2" destOrd="0" presId="urn:microsoft.com/office/officeart/2016/7/layout/RoundedRectangleTimeline"/>
    <dgm:cxn modelId="{80C48CA1-E979-48B4-AA84-2E3C789F5600}" type="presParOf" srcId="{8A46B938-9833-41A3-95E4-026DB43716DC}" destId="{47A447FC-2B18-48BC-A6DF-FCF5E164D191}" srcOrd="0" destOrd="0" presId="urn:microsoft.com/office/officeart/2016/7/layout/RoundedRectangleTimeline"/>
    <dgm:cxn modelId="{4DE8301D-F4E0-4B7A-A34D-8CFB89E0E33F}" type="presParOf" srcId="{8A46B938-9833-41A3-95E4-026DB43716DC}" destId="{E5C3F310-AB97-4ED2-A56E-14C595ACB35F}" srcOrd="1" destOrd="0" presId="urn:microsoft.com/office/officeart/2016/7/layout/RoundedRectangleTimeline"/>
    <dgm:cxn modelId="{9EFE1BEF-FBC6-48FC-8758-06F9766E3DEE}" type="presParOf" srcId="{8A46B938-9833-41A3-95E4-026DB43716DC}" destId="{F3D432D3-9EE9-4878-8B89-719BAE716CF4}" srcOrd="2" destOrd="0" presId="urn:microsoft.com/office/officeart/2016/7/layout/RoundedRectangleTimeline"/>
    <dgm:cxn modelId="{5206E359-E034-4DD1-B0B3-83DC773D222B}" type="presParOf" srcId="{8A46B938-9833-41A3-95E4-026DB43716DC}" destId="{DE1BBF49-6033-4146-BDE4-D553F07FA70A}" srcOrd="3" destOrd="0" presId="urn:microsoft.com/office/officeart/2016/7/layout/RoundedRectangleTimeline"/>
    <dgm:cxn modelId="{30EC652A-1F6A-443A-9C25-4AAEC3A672A8}" type="presParOf" srcId="{8A46B938-9833-41A3-95E4-026DB43716DC}" destId="{44A4C838-6AFF-41AA-8F7E-CEA4425814C6}" srcOrd="4" destOrd="0" presId="urn:microsoft.com/office/officeart/2016/7/layout/RoundedRectangleTimeline"/>
    <dgm:cxn modelId="{02C24954-5D39-476E-8A9E-326BB7977325}" type="presParOf" srcId="{DBFB90C1-8DC5-4FEB-B46A-BBF61F1325E2}" destId="{B404ACE9-7BBE-4B8B-BDAB-1667A35B71EA}" srcOrd="3" destOrd="0" presId="urn:microsoft.com/office/officeart/2016/7/layout/RoundedRectangleTimeline"/>
    <dgm:cxn modelId="{223E5274-B404-41B8-AD6E-8BEFDDE688A9}" type="presParOf" srcId="{DBFB90C1-8DC5-4FEB-B46A-BBF61F1325E2}" destId="{3BA6CF94-998E-44B6-88F5-BDE7F6A5F399}" srcOrd="4" destOrd="0" presId="urn:microsoft.com/office/officeart/2016/7/layout/RoundedRectangleTimeline"/>
    <dgm:cxn modelId="{707C1180-3B71-4E8C-B9B8-A6B7A267C214}" type="presParOf" srcId="{3BA6CF94-998E-44B6-88F5-BDE7F6A5F399}" destId="{BA438925-32E3-496A-B383-092CC71B4BD6}" srcOrd="0" destOrd="0" presId="urn:microsoft.com/office/officeart/2016/7/layout/RoundedRectangleTimeline"/>
    <dgm:cxn modelId="{CBC79F4F-20D8-42F1-8280-491966F7E751}" type="presParOf" srcId="{3BA6CF94-998E-44B6-88F5-BDE7F6A5F399}" destId="{7AEC5810-873F-460E-8C2F-A464BC6B0522}" srcOrd="1" destOrd="0" presId="urn:microsoft.com/office/officeart/2016/7/layout/RoundedRectangleTimeline"/>
    <dgm:cxn modelId="{7555C31C-20C9-49F6-9F33-ACD37B5B9A17}" type="presParOf" srcId="{3BA6CF94-998E-44B6-88F5-BDE7F6A5F399}" destId="{C995D6F3-4582-4639-A1A7-BA3BEB1C0ECB}" srcOrd="2" destOrd="0" presId="urn:microsoft.com/office/officeart/2016/7/layout/RoundedRectangleTimeline"/>
    <dgm:cxn modelId="{6C8E4CBE-1BF9-44BF-B458-E9CDA3FC4806}" type="presParOf" srcId="{3BA6CF94-998E-44B6-88F5-BDE7F6A5F399}" destId="{A1432EC7-0670-434A-B620-BF5EA212CF4C}" srcOrd="3" destOrd="0" presId="urn:microsoft.com/office/officeart/2016/7/layout/RoundedRectangleTimeline"/>
    <dgm:cxn modelId="{B9111417-2BAB-4E56-8057-F4414CE318D9}" type="presParOf" srcId="{3BA6CF94-998E-44B6-88F5-BDE7F6A5F399}" destId="{6170EC90-AFCC-4BCE-8E54-FF2EBA2CB51E}" srcOrd="4" destOrd="0" presId="urn:microsoft.com/office/officeart/2016/7/layout/RoundedRectangleTimeline"/>
    <dgm:cxn modelId="{2B28A31A-DB27-4161-9022-ECE5D7E818AD}" type="presParOf" srcId="{DBFB90C1-8DC5-4FEB-B46A-BBF61F1325E2}" destId="{6DBE50FC-A795-419A-91C9-F46DAFC1C40A}" srcOrd="5" destOrd="0" presId="urn:microsoft.com/office/officeart/2016/7/layout/RoundedRectangleTimeline"/>
    <dgm:cxn modelId="{3F796CBD-68E3-493B-9F1C-F6994E76D497}" type="presParOf" srcId="{DBFB90C1-8DC5-4FEB-B46A-BBF61F1325E2}" destId="{0D6FF724-91BD-48DF-BEF2-DFD999F7886B}" srcOrd="6" destOrd="0" presId="urn:microsoft.com/office/officeart/2016/7/layout/RoundedRectangleTimeline"/>
    <dgm:cxn modelId="{FDFFAA59-CD26-4A99-9ADE-D563DC514B94}" type="presParOf" srcId="{0D6FF724-91BD-48DF-BEF2-DFD999F7886B}" destId="{40FC8090-6B4C-472D-97B1-6401C2031A32}" srcOrd="0" destOrd="0" presId="urn:microsoft.com/office/officeart/2016/7/layout/RoundedRectangleTimeline"/>
    <dgm:cxn modelId="{76162C2B-4E52-49E7-91AD-E4ECCBA1EBE1}" type="presParOf" srcId="{0D6FF724-91BD-48DF-BEF2-DFD999F7886B}" destId="{2D32B9F6-A8C3-4E3A-A0B1-48D063F89637}" srcOrd="1" destOrd="0" presId="urn:microsoft.com/office/officeart/2016/7/layout/RoundedRectangleTimeline"/>
    <dgm:cxn modelId="{24CB5DAA-A577-4E2C-8462-6277EC9F5A72}" type="presParOf" srcId="{0D6FF724-91BD-48DF-BEF2-DFD999F7886B}" destId="{FDB42D24-CA7D-44BE-ACAE-31473ED78816}" srcOrd="2" destOrd="0" presId="urn:microsoft.com/office/officeart/2016/7/layout/RoundedRectangleTimeline"/>
    <dgm:cxn modelId="{ABED51C9-61C2-49C0-A0E1-126262CF8EDF}" type="presParOf" srcId="{0D6FF724-91BD-48DF-BEF2-DFD999F7886B}" destId="{0F99CF93-1E1F-40B0-9E87-535CAE1297EA}" srcOrd="3" destOrd="0" presId="urn:microsoft.com/office/officeart/2016/7/layout/RoundedRectangleTimeline"/>
    <dgm:cxn modelId="{E1079C05-50A0-4B44-B746-F0C28544B012}" type="presParOf" srcId="{0D6FF724-91BD-48DF-BEF2-DFD999F7886B}" destId="{A371DB55-A00F-49DB-98F8-86F36D5FDEE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9EF5A-A450-4102-BFD4-92CE3A52A7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E691A45-594F-4C0E-BCA1-904B593B95FB}">
      <dgm:prSet/>
      <dgm:spPr/>
      <dgm:t>
        <a:bodyPr/>
        <a:lstStyle/>
        <a:p>
          <a:r>
            <a:rPr lang="en-US" b="0">
              <a:latin typeface="Garamond"/>
            </a:rPr>
            <a:t>The acceptability, appropriateness, and feasibility of implementing supportive supervision within humanitarian contexts: A qualitative study (Ryan et al., 2023)</a:t>
          </a:r>
        </a:p>
      </dgm:t>
    </dgm:pt>
    <dgm:pt modelId="{F0276CA5-CD3F-4DFF-A45E-BF89CEC055BB}" type="parTrans" cxnId="{593BBD08-06C9-4763-A03F-17E907C19339}">
      <dgm:prSet/>
      <dgm:spPr/>
      <dgm:t>
        <a:bodyPr/>
        <a:lstStyle/>
        <a:p>
          <a:endParaRPr lang="en-US"/>
        </a:p>
      </dgm:t>
    </dgm:pt>
    <dgm:pt modelId="{55F9D34A-8248-4B12-A908-793F5524E479}" type="sibTrans" cxnId="{593BBD08-06C9-4763-A03F-17E907C19339}">
      <dgm:prSet/>
      <dgm:spPr/>
      <dgm:t>
        <a:bodyPr/>
        <a:lstStyle/>
        <a:p>
          <a:endParaRPr lang="en-US"/>
        </a:p>
      </dgm:t>
    </dgm:pt>
    <dgm:pt modelId="{E6F38E93-CA3C-4058-AC78-D082A1B52A2E}">
      <dgm:prSet/>
      <dgm:spPr/>
      <dgm:t>
        <a:bodyPr/>
        <a:lstStyle/>
        <a:p>
          <a:r>
            <a:rPr lang="en-US" b="0">
              <a:latin typeface="Garamond"/>
            </a:rPr>
            <a:t>Gender considerations for supportive supervision in humanitarian contexts: a qualitative study (O'Sullivan et al., 2023)</a:t>
          </a:r>
        </a:p>
      </dgm:t>
    </dgm:pt>
    <dgm:pt modelId="{B1BC0611-09F7-48E8-BDBE-CA1A48225DC5}" type="parTrans" cxnId="{C21A042F-6DA4-4D2F-9B9A-14A4CB7EB3BD}">
      <dgm:prSet/>
      <dgm:spPr/>
      <dgm:t>
        <a:bodyPr/>
        <a:lstStyle/>
        <a:p>
          <a:endParaRPr lang="en-US"/>
        </a:p>
      </dgm:t>
    </dgm:pt>
    <dgm:pt modelId="{98CE69E6-EE98-4092-822C-1798E8C43D3D}" type="sibTrans" cxnId="{C21A042F-6DA4-4D2F-9B9A-14A4CB7EB3BD}">
      <dgm:prSet/>
      <dgm:spPr/>
      <dgm:t>
        <a:bodyPr/>
        <a:lstStyle/>
        <a:p>
          <a:endParaRPr lang="en-US"/>
        </a:p>
      </dgm:t>
    </dgm:pt>
    <dgm:pt modelId="{0F239D00-B2EF-427A-9A38-2DC2B0BA8620}">
      <dgm:prSet/>
      <dgm:spPr/>
      <dgm:t>
        <a:bodyPr/>
        <a:lstStyle/>
        <a:p>
          <a:r>
            <a:rPr lang="en-US" b="0">
              <a:latin typeface="Garamond"/>
            </a:rPr>
            <a:t>Workforce Considerations for the IMS (in progress, 2024)</a:t>
          </a:r>
        </a:p>
      </dgm:t>
    </dgm:pt>
    <dgm:pt modelId="{87EE82BA-2D5C-45E5-A4CE-C72353A675C4}" type="parTrans" cxnId="{308D78F6-2687-4A20-88D6-9E1067D81119}">
      <dgm:prSet/>
      <dgm:spPr/>
      <dgm:t>
        <a:bodyPr/>
        <a:lstStyle/>
        <a:p>
          <a:endParaRPr lang="en-US"/>
        </a:p>
      </dgm:t>
    </dgm:pt>
    <dgm:pt modelId="{65AE34BD-4B3C-4DBC-BA9B-CA305D3860FF}" type="sibTrans" cxnId="{308D78F6-2687-4A20-88D6-9E1067D81119}">
      <dgm:prSet/>
      <dgm:spPr/>
      <dgm:t>
        <a:bodyPr/>
        <a:lstStyle/>
        <a:p>
          <a:endParaRPr lang="en-US"/>
        </a:p>
      </dgm:t>
    </dgm:pt>
    <dgm:pt modelId="{694378F3-F3BF-478F-8F7D-B46C167A2988}">
      <dgm:prSet phldr="0"/>
      <dgm:spPr/>
      <dgm:t>
        <a:bodyPr/>
        <a:lstStyle/>
        <a:p>
          <a:pPr rtl="0"/>
          <a:r>
            <a:rPr lang="en-US" b="0">
              <a:solidFill>
                <a:srgbClr val="000000"/>
              </a:solidFill>
              <a:latin typeface="Garamond"/>
              <a:cs typeface="Calibri"/>
            </a:rPr>
            <a:t>Implementing the ‘Integrated Model for Supervision’ within humanitarian contexts: A mixed-methods evaluation across five humanitarian organisations (in progress; 2024)</a:t>
          </a:r>
          <a:endParaRPr lang="en-US" b="0">
            <a:latin typeface="Garamond"/>
          </a:endParaRPr>
        </a:p>
      </dgm:t>
    </dgm:pt>
    <dgm:pt modelId="{7B771064-C8B7-4417-A5B9-CF0839ADC5AB}" type="parTrans" cxnId="{762DC91D-E359-7B41-8AD4-A067868D5B7E}">
      <dgm:prSet/>
      <dgm:spPr/>
    </dgm:pt>
    <dgm:pt modelId="{F0618BB8-3949-492C-AC85-57F94B8C0572}" type="sibTrans" cxnId="{762DC91D-E359-7B41-8AD4-A067868D5B7E}">
      <dgm:prSet/>
      <dgm:spPr/>
    </dgm:pt>
    <dgm:pt modelId="{BA3EFB09-B0A5-4C6F-9DF6-9143D3FD4BE8}" type="pres">
      <dgm:prSet presAssocID="{81E9EF5A-A450-4102-BFD4-92CE3A52A7B5}" presName="vert0" presStyleCnt="0">
        <dgm:presLayoutVars>
          <dgm:dir/>
          <dgm:animOne val="branch"/>
          <dgm:animLvl val="lvl"/>
        </dgm:presLayoutVars>
      </dgm:prSet>
      <dgm:spPr/>
    </dgm:pt>
    <dgm:pt modelId="{4330D2C7-5C00-48E9-AF69-CE26520FE0D4}" type="pres">
      <dgm:prSet presAssocID="{8E691A45-594F-4C0E-BCA1-904B593B95FB}" presName="thickLine" presStyleLbl="alignNode1" presStyleIdx="0" presStyleCnt="4"/>
      <dgm:spPr/>
    </dgm:pt>
    <dgm:pt modelId="{26F89765-C8A8-4F21-9DCD-E1D6CF27C00F}" type="pres">
      <dgm:prSet presAssocID="{8E691A45-594F-4C0E-BCA1-904B593B95FB}" presName="horz1" presStyleCnt="0"/>
      <dgm:spPr/>
    </dgm:pt>
    <dgm:pt modelId="{2D3B9CB3-7F45-419F-8730-A6254419BE16}" type="pres">
      <dgm:prSet presAssocID="{8E691A45-594F-4C0E-BCA1-904B593B95FB}" presName="tx1" presStyleLbl="revTx" presStyleIdx="0" presStyleCnt="4"/>
      <dgm:spPr/>
    </dgm:pt>
    <dgm:pt modelId="{31D83726-3554-49F2-94ED-F5BE9041CC18}" type="pres">
      <dgm:prSet presAssocID="{8E691A45-594F-4C0E-BCA1-904B593B95FB}" presName="vert1" presStyleCnt="0"/>
      <dgm:spPr/>
    </dgm:pt>
    <dgm:pt modelId="{F584C76E-FA41-4519-9279-41368C201949}" type="pres">
      <dgm:prSet presAssocID="{694378F3-F3BF-478F-8F7D-B46C167A2988}" presName="thickLine" presStyleLbl="alignNode1" presStyleIdx="1" presStyleCnt="4"/>
      <dgm:spPr/>
    </dgm:pt>
    <dgm:pt modelId="{FAF17B5C-891B-4449-BAD3-8B8ECD5F8156}" type="pres">
      <dgm:prSet presAssocID="{694378F3-F3BF-478F-8F7D-B46C167A2988}" presName="horz1" presStyleCnt="0"/>
      <dgm:spPr/>
    </dgm:pt>
    <dgm:pt modelId="{4DA6004D-6D0B-43FB-8AB2-1F4169ED543F}" type="pres">
      <dgm:prSet presAssocID="{694378F3-F3BF-478F-8F7D-B46C167A2988}" presName="tx1" presStyleLbl="revTx" presStyleIdx="1" presStyleCnt="4"/>
      <dgm:spPr/>
    </dgm:pt>
    <dgm:pt modelId="{FBD8B773-6587-44BA-B2DA-9668FAF3A983}" type="pres">
      <dgm:prSet presAssocID="{694378F3-F3BF-478F-8F7D-B46C167A2988}" presName="vert1" presStyleCnt="0"/>
      <dgm:spPr/>
    </dgm:pt>
    <dgm:pt modelId="{948A7BCB-EC45-4F8C-913E-5E30C73373AE}" type="pres">
      <dgm:prSet presAssocID="{E6F38E93-CA3C-4058-AC78-D082A1B52A2E}" presName="thickLine" presStyleLbl="alignNode1" presStyleIdx="2" presStyleCnt="4"/>
      <dgm:spPr/>
    </dgm:pt>
    <dgm:pt modelId="{5FBB694B-B89E-4DBD-9747-91846C9F6DA8}" type="pres">
      <dgm:prSet presAssocID="{E6F38E93-CA3C-4058-AC78-D082A1B52A2E}" presName="horz1" presStyleCnt="0"/>
      <dgm:spPr/>
    </dgm:pt>
    <dgm:pt modelId="{7D28F390-3971-4993-9B8E-7A54E258CD01}" type="pres">
      <dgm:prSet presAssocID="{E6F38E93-CA3C-4058-AC78-D082A1B52A2E}" presName="tx1" presStyleLbl="revTx" presStyleIdx="2" presStyleCnt="4"/>
      <dgm:spPr/>
    </dgm:pt>
    <dgm:pt modelId="{E565FEFB-2001-4D9F-B4D5-460B983C233A}" type="pres">
      <dgm:prSet presAssocID="{E6F38E93-CA3C-4058-AC78-D082A1B52A2E}" presName="vert1" presStyleCnt="0"/>
      <dgm:spPr/>
    </dgm:pt>
    <dgm:pt modelId="{237E2588-262C-475D-B2C5-0B927A199C4B}" type="pres">
      <dgm:prSet presAssocID="{0F239D00-B2EF-427A-9A38-2DC2B0BA8620}" presName="thickLine" presStyleLbl="alignNode1" presStyleIdx="3" presStyleCnt="4"/>
      <dgm:spPr/>
    </dgm:pt>
    <dgm:pt modelId="{DC9D7B94-12C2-492F-A412-67F9FC217F1D}" type="pres">
      <dgm:prSet presAssocID="{0F239D00-B2EF-427A-9A38-2DC2B0BA8620}" presName="horz1" presStyleCnt="0"/>
      <dgm:spPr/>
    </dgm:pt>
    <dgm:pt modelId="{764B4803-5E64-412B-8C58-817B0339E2A2}" type="pres">
      <dgm:prSet presAssocID="{0F239D00-B2EF-427A-9A38-2DC2B0BA8620}" presName="tx1" presStyleLbl="revTx" presStyleIdx="3" presStyleCnt="4"/>
      <dgm:spPr/>
    </dgm:pt>
    <dgm:pt modelId="{90467B45-07E1-4ABE-ACA8-2A103DA61BF7}" type="pres">
      <dgm:prSet presAssocID="{0F239D00-B2EF-427A-9A38-2DC2B0BA8620}" presName="vert1" presStyleCnt="0"/>
      <dgm:spPr/>
    </dgm:pt>
  </dgm:ptLst>
  <dgm:cxnLst>
    <dgm:cxn modelId="{593BBD08-06C9-4763-A03F-17E907C19339}" srcId="{81E9EF5A-A450-4102-BFD4-92CE3A52A7B5}" destId="{8E691A45-594F-4C0E-BCA1-904B593B95FB}" srcOrd="0" destOrd="0" parTransId="{F0276CA5-CD3F-4DFF-A45E-BF89CEC055BB}" sibTransId="{55F9D34A-8248-4B12-A908-793F5524E479}"/>
    <dgm:cxn modelId="{762DC91D-E359-7B41-8AD4-A067868D5B7E}" srcId="{81E9EF5A-A450-4102-BFD4-92CE3A52A7B5}" destId="{694378F3-F3BF-478F-8F7D-B46C167A2988}" srcOrd="1" destOrd="0" parTransId="{7B771064-C8B7-4417-A5B9-CF0839ADC5AB}" sibTransId="{F0618BB8-3949-492C-AC85-57F94B8C0572}"/>
    <dgm:cxn modelId="{C21A042F-6DA4-4D2F-9B9A-14A4CB7EB3BD}" srcId="{81E9EF5A-A450-4102-BFD4-92CE3A52A7B5}" destId="{E6F38E93-CA3C-4058-AC78-D082A1B52A2E}" srcOrd="2" destOrd="0" parTransId="{B1BC0611-09F7-48E8-BDBE-CA1A48225DC5}" sibTransId="{98CE69E6-EE98-4092-822C-1798E8C43D3D}"/>
    <dgm:cxn modelId="{88BF534C-F418-4B6D-AAF3-FA92B38951FE}" type="presOf" srcId="{81E9EF5A-A450-4102-BFD4-92CE3A52A7B5}" destId="{BA3EFB09-B0A5-4C6F-9DF6-9143D3FD4BE8}" srcOrd="0" destOrd="0" presId="urn:microsoft.com/office/officeart/2008/layout/LinedList"/>
    <dgm:cxn modelId="{848F267A-8A9F-43E7-A881-A763ED66D980}" type="presOf" srcId="{0F239D00-B2EF-427A-9A38-2DC2B0BA8620}" destId="{764B4803-5E64-412B-8C58-817B0339E2A2}" srcOrd="0" destOrd="0" presId="urn:microsoft.com/office/officeart/2008/layout/LinedList"/>
    <dgm:cxn modelId="{C3570F90-1F82-5941-A462-D8651FDD1E84}" type="presOf" srcId="{694378F3-F3BF-478F-8F7D-B46C167A2988}" destId="{4DA6004D-6D0B-43FB-8AB2-1F4169ED543F}" srcOrd="0" destOrd="0" presId="urn:microsoft.com/office/officeart/2008/layout/LinedList"/>
    <dgm:cxn modelId="{BAD084C4-DC9A-4D9C-9291-6C16E66B3583}" type="presOf" srcId="{8E691A45-594F-4C0E-BCA1-904B593B95FB}" destId="{2D3B9CB3-7F45-419F-8730-A6254419BE16}" srcOrd="0" destOrd="0" presId="urn:microsoft.com/office/officeart/2008/layout/LinedList"/>
    <dgm:cxn modelId="{8D4A97C6-8154-4A8B-8A66-983B1D2D2F2A}" type="presOf" srcId="{E6F38E93-CA3C-4058-AC78-D082A1B52A2E}" destId="{7D28F390-3971-4993-9B8E-7A54E258CD01}" srcOrd="0" destOrd="0" presId="urn:microsoft.com/office/officeart/2008/layout/LinedList"/>
    <dgm:cxn modelId="{308D78F6-2687-4A20-88D6-9E1067D81119}" srcId="{81E9EF5A-A450-4102-BFD4-92CE3A52A7B5}" destId="{0F239D00-B2EF-427A-9A38-2DC2B0BA8620}" srcOrd="3" destOrd="0" parTransId="{87EE82BA-2D5C-45E5-A4CE-C72353A675C4}" sibTransId="{65AE34BD-4B3C-4DBC-BA9B-CA305D3860FF}"/>
    <dgm:cxn modelId="{749D520D-B1A2-4246-B9BD-EAED996C8EAC}" type="presParOf" srcId="{BA3EFB09-B0A5-4C6F-9DF6-9143D3FD4BE8}" destId="{4330D2C7-5C00-48E9-AF69-CE26520FE0D4}" srcOrd="0" destOrd="0" presId="urn:microsoft.com/office/officeart/2008/layout/LinedList"/>
    <dgm:cxn modelId="{A44D8684-D7E9-460F-ACA4-9CECA5BFB965}" type="presParOf" srcId="{BA3EFB09-B0A5-4C6F-9DF6-9143D3FD4BE8}" destId="{26F89765-C8A8-4F21-9DCD-E1D6CF27C00F}" srcOrd="1" destOrd="0" presId="urn:microsoft.com/office/officeart/2008/layout/LinedList"/>
    <dgm:cxn modelId="{C3FEEE9E-6FFA-49C2-9D3A-64DDD2486963}" type="presParOf" srcId="{26F89765-C8A8-4F21-9DCD-E1D6CF27C00F}" destId="{2D3B9CB3-7F45-419F-8730-A6254419BE16}" srcOrd="0" destOrd="0" presId="urn:microsoft.com/office/officeart/2008/layout/LinedList"/>
    <dgm:cxn modelId="{0F6783A5-9C3C-4023-8014-2878E5CE4664}" type="presParOf" srcId="{26F89765-C8A8-4F21-9DCD-E1D6CF27C00F}" destId="{31D83726-3554-49F2-94ED-F5BE9041CC18}" srcOrd="1" destOrd="0" presId="urn:microsoft.com/office/officeart/2008/layout/LinedList"/>
    <dgm:cxn modelId="{F56DEC56-ECC0-8D4D-9EE2-B8AB9AF88E53}" type="presParOf" srcId="{BA3EFB09-B0A5-4C6F-9DF6-9143D3FD4BE8}" destId="{F584C76E-FA41-4519-9279-41368C201949}" srcOrd="2" destOrd="0" presId="urn:microsoft.com/office/officeart/2008/layout/LinedList"/>
    <dgm:cxn modelId="{4BC248B7-311C-4F48-9413-47B0F419FF48}" type="presParOf" srcId="{BA3EFB09-B0A5-4C6F-9DF6-9143D3FD4BE8}" destId="{FAF17B5C-891B-4449-BAD3-8B8ECD5F8156}" srcOrd="3" destOrd="0" presId="urn:microsoft.com/office/officeart/2008/layout/LinedList"/>
    <dgm:cxn modelId="{CC9B1B30-E756-7445-B6F6-7F8FC3DF9E8D}" type="presParOf" srcId="{FAF17B5C-891B-4449-BAD3-8B8ECD5F8156}" destId="{4DA6004D-6D0B-43FB-8AB2-1F4169ED543F}" srcOrd="0" destOrd="0" presId="urn:microsoft.com/office/officeart/2008/layout/LinedList"/>
    <dgm:cxn modelId="{AB425C3C-18EA-9A4B-AD89-7F2069F73EA7}" type="presParOf" srcId="{FAF17B5C-891B-4449-BAD3-8B8ECD5F8156}" destId="{FBD8B773-6587-44BA-B2DA-9668FAF3A983}" srcOrd="1" destOrd="0" presId="urn:microsoft.com/office/officeart/2008/layout/LinedList"/>
    <dgm:cxn modelId="{0E35DEC7-9399-4EFF-B21C-0C22334188F5}" type="presParOf" srcId="{BA3EFB09-B0A5-4C6F-9DF6-9143D3FD4BE8}" destId="{948A7BCB-EC45-4F8C-913E-5E30C73373AE}" srcOrd="4" destOrd="0" presId="urn:microsoft.com/office/officeart/2008/layout/LinedList"/>
    <dgm:cxn modelId="{FD554FC0-8695-412B-9C49-84AF8B904A1C}" type="presParOf" srcId="{BA3EFB09-B0A5-4C6F-9DF6-9143D3FD4BE8}" destId="{5FBB694B-B89E-4DBD-9747-91846C9F6DA8}" srcOrd="5" destOrd="0" presId="urn:microsoft.com/office/officeart/2008/layout/LinedList"/>
    <dgm:cxn modelId="{65A8702A-EF11-4701-BB70-9823EB9D300C}" type="presParOf" srcId="{5FBB694B-B89E-4DBD-9747-91846C9F6DA8}" destId="{7D28F390-3971-4993-9B8E-7A54E258CD01}" srcOrd="0" destOrd="0" presId="urn:microsoft.com/office/officeart/2008/layout/LinedList"/>
    <dgm:cxn modelId="{B80A6024-23C4-42CE-800C-E1698A946C45}" type="presParOf" srcId="{5FBB694B-B89E-4DBD-9747-91846C9F6DA8}" destId="{E565FEFB-2001-4D9F-B4D5-460B983C233A}" srcOrd="1" destOrd="0" presId="urn:microsoft.com/office/officeart/2008/layout/LinedList"/>
    <dgm:cxn modelId="{C79F2601-A418-4B7B-8C27-D4233CDDBFF5}" type="presParOf" srcId="{BA3EFB09-B0A5-4C6F-9DF6-9143D3FD4BE8}" destId="{237E2588-262C-475D-B2C5-0B927A199C4B}" srcOrd="6" destOrd="0" presId="urn:microsoft.com/office/officeart/2008/layout/LinedList"/>
    <dgm:cxn modelId="{08EE8A09-EEF2-4E61-8F60-62C602A64374}" type="presParOf" srcId="{BA3EFB09-B0A5-4C6F-9DF6-9143D3FD4BE8}" destId="{DC9D7B94-12C2-492F-A412-67F9FC217F1D}" srcOrd="7" destOrd="0" presId="urn:microsoft.com/office/officeart/2008/layout/LinedList"/>
    <dgm:cxn modelId="{188FC14F-03A2-4709-9A94-362A4F6A1E2A}" type="presParOf" srcId="{DC9D7B94-12C2-492F-A412-67F9FC217F1D}" destId="{764B4803-5E64-412B-8C58-817B0339E2A2}" srcOrd="0" destOrd="0" presId="urn:microsoft.com/office/officeart/2008/layout/LinedList"/>
    <dgm:cxn modelId="{800A2B82-E66F-4049-AE5C-4521AA174325}" type="presParOf" srcId="{DC9D7B94-12C2-492F-A412-67F9FC217F1D}" destId="{90467B45-07E1-4ABE-ACA8-2A103DA61B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5B0C4-BB95-426C-8E04-D83AC0BF1F56}">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FC3E9-7645-423B-8650-53B308167A01}">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E76366-D6D4-47C2-9327-18E90D6D1A1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Development and Progression of the IMS </a:t>
          </a:r>
        </a:p>
      </dsp:txBody>
      <dsp:txXfrm>
        <a:off x="1428292" y="2439"/>
        <a:ext cx="4873308" cy="1236616"/>
      </dsp:txXfrm>
    </dsp:sp>
    <dsp:sp modelId="{D54FC0EB-CE59-4C76-9570-A35D64DA81F9}">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9DC3A-7959-43BF-8BE5-D2269840E82B}">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DBD35-DFFE-4D37-8603-2139D4152121}">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Current IMS Research</a:t>
          </a:r>
        </a:p>
      </dsp:txBody>
      <dsp:txXfrm>
        <a:off x="1428292" y="1548210"/>
        <a:ext cx="4873308" cy="1236616"/>
      </dsp:txXfrm>
    </dsp:sp>
    <dsp:sp modelId="{A55E7CEF-A63F-4600-9F9F-E7C9AB94F7FB}">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F54CD-3DA4-4FA4-82B1-57A87BC6AFD2}">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9B56BE-2031-4BF1-8DAC-C4AD3BEA48B0}">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Practical Implications</a:t>
          </a:r>
        </a:p>
      </dsp:txBody>
      <dsp:txXfrm>
        <a:off x="1428292" y="3093981"/>
        <a:ext cx="4873308" cy="1236616"/>
      </dsp:txXfrm>
    </dsp:sp>
    <dsp:sp modelId="{447BA78C-7F78-44B8-92B0-63889B06E518}">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19694-F460-45DE-AA52-DAE571E6DEEB}">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26C7A4-9155-4F8C-A915-467E35DA44FD}">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Future Directions </a:t>
          </a:r>
        </a:p>
      </dsp:txBody>
      <dsp:txXfrm>
        <a:off x="1428292" y="4639752"/>
        <a:ext cx="4873308" cy="123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19211-B71E-49A9-A909-E5988B6C60D8}">
      <dsp:nvSpPr>
        <dsp:cNvPr id="0" name=""/>
        <dsp:cNvSpPr/>
      </dsp:nvSpPr>
      <dsp:spPr>
        <a:xfrm rot="16200000">
          <a:off x="902947" y="1178371"/>
          <a:ext cx="365760" cy="1300857"/>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2019–2020</a:t>
          </a:r>
        </a:p>
      </dsp:txBody>
      <dsp:txXfrm rot="5400000">
        <a:off x="453254" y="1663775"/>
        <a:ext cx="1283002" cy="330050"/>
      </dsp:txXfrm>
    </dsp:sp>
    <dsp:sp modelId="{0E7DAB7C-8B0B-4F04-BE3A-2B8382BCEE86}">
      <dsp:nvSpPr>
        <dsp:cNvPr id="0" name=""/>
        <dsp:cNvSpPr/>
      </dsp:nvSpPr>
      <dsp:spPr>
        <a:xfrm>
          <a:off x="1779" y="0"/>
          <a:ext cx="2168096"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Phase 1</a:t>
          </a:r>
        </a:p>
      </dsp:txBody>
      <dsp:txXfrm>
        <a:off x="1779" y="0"/>
        <a:ext cx="2168096" cy="1280160"/>
      </dsp:txXfrm>
    </dsp:sp>
    <dsp:sp modelId="{D88BB50D-5A91-457A-9E9F-7058D6E9F4A7}">
      <dsp:nvSpPr>
        <dsp:cNvPr id="0" name=""/>
        <dsp:cNvSpPr/>
      </dsp:nvSpPr>
      <dsp:spPr>
        <a:xfrm>
          <a:off x="1085827" y="1353312"/>
          <a:ext cx="0" cy="29260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2F422B0-D9A2-4353-84D2-9AF7CCC32EAE}">
      <dsp:nvSpPr>
        <dsp:cNvPr id="0" name=""/>
        <dsp:cNvSpPr/>
      </dsp:nvSpPr>
      <dsp:spPr>
        <a:xfrm>
          <a:off x="1049251" y="1280160"/>
          <a:ext cx="73152" cy="73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447FC-2B18-48BC-A6DF-FCF5E164D191}">
      <dsp:nvSpPr>
        <dsp:cNvPr id="0" name=""/>
        <dsp:cNvSpPr/>
      </dsp:nvSpPr>
      <dsp:spPr>
        <a:xfrm>
          <a:off x="1736256" y="1645919"/>
          <a:ext cx="1300857" cy="3657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2020–2021</a:t>
          </a:r>
        </a:p>
      </dsp:txBody>
      <dsp:txXfrm>
        <a:off x="1736256" y="1645919"/>
        <a:ext cx="1300857" cy="365760"/>
      </dsp:txXfrm>
    </dsp:sp>
    <dsp:sp modelId="{E5C3F310-AB97-4ED2-A56E-14C595ACB35F}">
      <dsp:nvSpPr>
        <dsp:cNvPr id="0" name=""/>
        <dsp:cNvSpPr/>
      </dsp:nvSpPr>
      <dsp:spPr>
        <a:xfrm>
          <a:off x="1302637" y="2377439"/>
          <a:ext cx="2168096"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Phase 2</a:t>
          </a:r>
        </a:p>
      </dsp:txBody>
      <dsp:txXfrm>
        <a:off x="1302637" y="2377439"/>
        <a:ext cx="2168096" cy="1280160"/>
      </dsp:txXfrm>
    </dsp:sp>
    <dsp:sp modelId="{F3D432D3-9EE9-4878-8B89-719BAE716CF4}">
      <dsp:nvSpPr>
        <dsp:cNvPr id="0" name=""/>
        <dsp:cNvSpPr/>
      </dsp:nvSpPr>
      <dsp:spPr>
        <a:xfrm>
          <a:off x="2386685" y="2011680"/>
          <a:ext cx="0" cy="29260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E1BBF49-6033-4146-BDE4-D553F07FA70A}">
      <dsp:nvSpPr>
        <dsp:cNvPr id="0" name=""/>
        <dsp:cNvSpPr/>
      </dsp:nvSpPr>
      <dsp:spPr>
        <a:xfrm>
          <a:off x="2350109" y="2304288"/>
          <a:ext cx="73152" cy="73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38925-32E3-496A-B383-092CC71B4BD6}">
      <dsp:nvSpPr>
        <dsp:cNvPr id="0" name=""/>
        <dsp:cNvSpPr/>
      </dsp:nvSpPr>
      <dsp:spPr>
        <a:xfrm>
          <a:off x="3037113" y="1645920"/>
          <a:ext cx="1300857" cy="3657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2021–2023</a:t>
          </a:r>
        </a:p>
      </dsp:txBody>
      <dsp:txXfrm>
        <a:off x="3037113" y="1645920"/>
        <a:ext cx="1300857" cy="365760"/>
      </dsp:txXfrm>
    </dsp:sp>
    <dsp:sp modelId="{7AEC5810-873F-460E-8C2F-A464BC6B0522}">
      <dsp:nvSpPr>
        <dsp:cNvPr id="0" name=""/>
        <dsp:cNvSpPr/>
      </dsp:nvSpPr>
      <dsp:spPr>
        <a:xfrm>
          <a:off x="2603494" y="0"/>
          <a:ext cx="2168096"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Phase 3</a:t>
          </a:r>
        </a:p>
      </dsp:txBody>
      <dsp:txXfrm>
        <a:off x="2603494" y="0"/>
        <a:ext cx="2168096" cy="1280160"/>
      </dsp:txXfrm>
    </dsp:sp>
    <dsp:sp modelId="{C995D6F3-4582-4639-A1A7-BA3BEB1C0ECB}">
      <dsp:nvSpPr>
        <dsp:cNvPr id="0" name=""/>
        <dsp:cNvSpPr/>
      </dsp:nvSpPr>
      <dsp:spPr>
        <a:xfrm>
          <a:off x="3687542" y="1353312"/>
          <a:ext cx="0" cy="29260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1432EC7-0670-434A-B620-BF5EA212CF4C}">
      <dsp:nvSpPr>
        <dsp:cNvPr id="0" name=""/>
        <dsp:cNvSpPr/>
      </dsp:nvSpPr>
      <dsp:spPr>
        <a:xfrm>
          <a:off x="3650966" y="1280160"/>
          <a:ext cx="73152" cy="73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090-6B4C-472D-97B1-6401C2031A32}">
      <dsp:nvSpPr>
        <dsp:cNvPr id="0" name=""/>
        <dsp:cNvSpPr/>
      </dsp:nvSpPr>
      <dsp:spPr>
        <a:xfrm rot="5400000">
          <a:off x="4805520" y="1178371"/>
          <a:ext cx="365760" cy="1300857"/>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2023–2025</a:t>
          </a:r>
        </a:p>
      </dsp:txBody>
      <dsp:txXfrm rot="-5400000">
        <a:off x="4337972" y="1663775"/>
        <a:ext cx="1283002" cy="330050"/>
      </dsp:txXfrm>
    </dsp:sp>
    <dsp:sp modelId="{2D32B9F6-A8C3-4E3A-A0B1-48D063F89637}">
      <dsp:nvSpPr>
        <dsp:cNvPr id="0" name=""/>
        <dsp:cNvSpPr/>
      </dsp:nvSpPr>
      <dsp:spPr>
        <a:xfrm>
          <a:off x="3904352" y="2377439"/>
          <a:ext cx="2168096"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Phase 4</a:t>
          </a:r>
        </a:p>
      </dsp:txBody>
      <dsp:txXfrm>
        <a:off x="3904352" y="2377439"/>
        <a:ext cx="2168096" cy="1280160"/>
      </dsp:txXfrm>
    </dsp:sp>
    <dsp:sp modelId="{FDB42D24-CA7D-44BE-ACAE-31473ED78816}">
      <dsp:nvSpPr>
        <dsp:cNvPr id="0" name=""/>
        <dsp:cNvSpPr/>
      </dsp:nvSpPr>
      <dsp:spPr>
        <a:xfrm>
          <a:off x="4988400" y="2011680"/>
          <a:ext cx="0" cy="29260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F99CF93-1E1F-40B0-9E87-535CAE1297EA}">
      <dsp:nvSpPr>
        <dsp:cNvPr id="0" name=""/>
        <dsp:cNvSpPr/>
      </dsp:nvSpPr>
      <dsp:spPr>
        <a:xfrm>
          <a:off x="4951824" y="2304288"/>
          <a:ext cx="73152" cy="73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0D2C7-5C00-48E9-AF69-CE26520FE0D4}">
      <dsp:nvSpPr>
        <dsp:cNvPr id="0" name=""/>
        <dsp:cNvSpPr/>
      </dsp:nvSpPr>
      <dsp:spPr>
        <a:xfrm>
          <a:off x="0" y="0"/>
          <a:ext cx="63016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B9CB3-7F45-419F-8730-A6254419BE16}">
      <dsp:nvSpPr>
        <dsp:cNvPr id="0" name=""/>
        <dsp:cNvSpPr/>
      </dsp:nvSpPr>
      <dsp:spPr>
        <a:xfrm>
          <a:off x="0" y="0"/>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Garamond"/>
            </a:rPr>
            <a:t>The acceptability, appropriateness, and feasibility of implementing supportive supervision within humanitarian contexts: A qualitative study (Ryan et al., 2023)</a:t>
          </a:r>
        </a:p>
      </dsp:txBody>
      <dsp:txXfrm>
        <a:off x="0" y="0"/>
        <a:ext cx="6301601" cy="1469702"/>
      </dsp:txXfrm>
    </dsp:sp>
    <dsp:sp modelId="{F584C76E-FA41-4519-9279-41368C201949}">
      <dsp:nvSpPr>
        <dsp:cNvPr id="0" name=""/>
        <dsp:cNvSpPr/>
      </dsp:nvSpPr>
      <dsp:spPr>
        <a:xfrm>
          <a:off x="0" y="1469702"/>
          <a:ext cx="6301601"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6004D-6D0B-43FB-8AB2-1F4169ED543F}">
      <dsp:nvSpPr>
        <dsp:cNvPr id="0" name=""/>
        <dsp:cNvSpPr/>
      </dsp:nvSpPr>
      <dsp:spPr>
        <a:xfrm>
          <a:off x="0" y="1469702"/>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0" kern="1200">
              <a:solidFill>
                <a:srgbClr val="000000"/>
              </a:solidFill>
              <a:latin typeface="Garamond"/>
              <a:cs typeface="Calibri"/>
            </a:rPr>
            <a:t>Implementing the ‘Integrated Model for Supervision’ within humanitarian contexts: A mixed-methods evaluation across five humanitarian organisations (in progress; 2024)</a:t>
          </a:r>
          <a:endParaRPr lang="en-US" sz="2400" b="0" kern="1200">
            <a:latin typeface="Garamond"/>
          </a:endParaRPr>
        </a:p>
      </dsp:txBody>
      <dsp:txXfrm>
        <a:off x="0" y="1469702"/>
        <a:ext cx="6301601" cy="1469702"/>
      </dsp:txXfrm>
    </dsp:sp>
    <dsp:sp modelId="{948A7BCB-EC45-4F8C-913E-5E30C73373AE}">
      <dsp:nvSpPr>
        <dsp:cNvPr id="0" name=""/>
        <dsp:cNvSpPr/>
      </dsp:nvSpPr>
      <dsp:spPr>
        <a:xfrm>
          <a:off x="0" y="2939404"/>
          <a:ext cx="6301601"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8F390-3971-4993-9B8E-7A54E258CD01}">
      <dsp:nvSpPr>
        <dsp:cNvPr id="0" name=""/>
        <dsp:cNvSpPr/>
      </dsp:nvSpPr>
      <dsp:spPr>
        <a:xfrm>
          <a:off x="0" y="2939404"/>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Garamond"/>
            </a:rPr>
            <a:t>Gender considerations for supportive supervision in humanitarian contexts: a qualitative study (O'Sullivan et al., 2023)</a:t>
          </a:r>
        </a:p>
      </dsp:txBody>
      <dsp:txXfrm>
        <a:off x="0" y="2939404"/>
        <a:ext cx="6301601" cy="1469702"/>
      </dsp:txXfrm>
    </dsp:sp>
    <dsp:sp modelId="{237E2588-262C-475D-B2C5-0B927A199C4B}">
      <dsp:nvSpPr>
        <dsp:cNvPr id="0" name=""/>
        <dsp:cNvSpPr/>
      </dsp:nvSpPr>
      <dsp:spPr>
        <a:xfrm>
          <a:off x="0" y="4409106"/>
          <a:ext cx="630160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B4803-5E64-412B-8C58-817B0339E2A2}">
      <dsp:nvSpPr>
        <dsp:cNvPr id="0" name=""/>
        <dsp:cNvSpPr/>
      </dsp:nvSpPr>
      <dsp:spPr>
        <a:xfrm>
          <a:off x="0" y="4409106"/>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Garamond"/>
            </a:rPr>
            <a:t>Workforce Considerations for the IMS (in progress, 2024)</a:t>
          </a:r>
        </a:p>
      </dsp:txBody>
      <dsp:txXfrm>
        <a:off x="0" y="4409106"/>
        <a:ext cx="6301601" cy="1469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64A7B-725B-7848-B50A-7A89F50C949C}"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97C69-AAD1-DB48-AB40-431933A9D6A3}" type="slidenum">
              <a:rPr lang="en-US" smtClean="0"/>
              <a:t>‹#›</a:t>
            </a:fld>
            <a:endParaRPr lang="en-US"/>
          </a:p>
        </p:txBody>
      </p:sp>
    </p:spTree>
    <p:extLst>
      <p:ext uri="{BB962C8B-B14F-4D97-AF65-F5344CB8AC3E}">
        <p14:creationId xmlns:p14="http://schemas.microsoft.com/office/powerpoint/2010/main" val="109861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people</a:t>
            </a:r>
          </a:p>
          <a:p>
            <a:r>
              <a:rPr lang="en-US" dirty="0"/>
              <a:t>Thanks for joining</a:t>
            </a:r>
          </a:p>
          <a:p>
            <a:r>
              <a:rPr lang="en-US" dirty="0"/>
              <a:t>Introductions</a:t>
            </a:r>
          </a:p>
          <a:p>
            <a:r>
              <a:rPr lang="en-US" dirty="0"/>
              <a:t>Hope you enjoy – leave any questions for the end</a:t>
            </a:r>
          </a:p>
        </p:txBody>
      </p:sp>
      <p:sp>
        <p:nvSpPr>
          <p:cNvPr id="4" name="Slide Number Placeholder 3"/>
          <p:cNvSpPr>
            <a:spLocks noGrp="1"/>
          </p:cNvSpPr>
          <p:nvPr>
            <p:ph type="sldNum" sz="quarter" idx="5"/>
          </p:nvPr>
        </p:nvSpPr>
        <p:spPr/>
        <p:txBody>
          <a:bodyPr/>
          <a:lstStyle/>
          <a:p>
            <a:fld id="{83D97C69-AAD1-DB48-AB40-431933A9D6A3}" type="slidenum">
              <a:rPr lang="en-US" smtClean="0"/>
              <a:t>1</a:t>
            </a:fld>
            <a:endParaRPr lang="en-US"/>
          </a:p>
        </p:txBody>
      </p:sp>
    </p:spTree>
    <p:extLst>
      <p:ext uri="{BB962C8B-B14F-4D97-AF65-F5344CB8AC3E}">
        <p14:creationId xmlns:p14="http://schemas.microsoft.com/office/powerpoint/2010/main" val="34308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Quantitative results tells us for which outcomes that were overall significant differences. We can do pairwise comparisons for each outcome to see where that difference lies (</a:t>
            </a:r>
            <a:r>
              <a:rPr lang="en-US" dirty="0" err="1">
                <a:cs typeface="Calibri"/>
              </a:rPr>
              <a:t>ie</a:t>
            </a:r>
            <a:r>
              <a:rPr lang="en-US" dirty="0">
                <a:cs typeface="Calibri"/>
              </a:rPr>
              <a:t> between which timepoints?):</a:t>
            </a:r>
          </a:p>
          <a:p>
            <a:r>
              <a:rPr lang="en-US" dirty="0">
                <a:cs typeface="Calibri"/>
              </a:rPr>
              <a:t>Burnout (pre-6month, post-6month)</a:t>
            </a:r>
            <a:endParaRPr lang="en-US" dirty="0">
              <a:ea typeface="Calibri"/>
              <a:cs typeface="Calibri"/>
            </a:endParaRPr>
          </a:p>
          <a:p>
            <a:r>
              <a:rPr lang="en-US" dirty="0">
                <a:cs typeface="Calibri"/>
              </a:rPr>
              <a:t>GSE (pre-post)</a:t>
            </a:r>
            <a:endParaRPr lang="en-US" dirty="0">
              <a:ea typeface="Calibri"/>
              <a:cs typeface="Calibri"/>
            </a:endParaRPr>
          </a:p>
          <a:p>
            <a:r>
              <a:rPr lang="en-US" dirty="0">
                <a:cs typeface="Calibri"/>
              </a:rPr>
              <a:t>STS (results didn’t return answer)</a:t>
            </a:r>
            <a:endParaRPr lang="en-US" dirty="0">
              <a:ea typeface="Calibri"/>
              <a:cs typeface="Calibri"/>
            </a:endParaRPr>
          </a:p>
          <a:p>
            <a:r>
              <a:rPr lang="en-US" dirty="0">
                <a:cs typeface="Calibri"/>
              </a:rPr>
              <a:t>Knowledge (pre-post, pre-6month)</a:t>
            </a:r>
            <a:endParaRPr lang="en-US" dirty="0">
              <a:ea typeface="Calibri"/>
              <a:cs typeface="Calibri"/>
            </a:endParaRPr>
          </a:p>
          <a:p>
            <a:r>
              <a:rPr lang="en-US" dirty="0">
                <a:cs typeface="Calibri"/>
              </a:rPr>
              <a:t>Confidence (pre-post, pre-1month, post-1month)</a:t>
            </a:r>
            <a:endParaRPr lang="en-US" dirty="0">
              <a:ea typeface="Calibri"/>
              <a:cs typeface="Calibri"/>
            </a:endParaRPr>
          </a:p>
          <a:p>
            <a:endParaRPr lang="en-US" dirty="0">
              <a:cs typeface="Calibri"/>
            </a:endParaRPr>
          </a:p>
          <a:p>
            <a:r>
              <a:rPr lang="en-US" dirty="0">
                <a:cs typeface="Calibri"/>
              </a:rPr>
              <a:t>No differences were found for PSS or TIS. These results build on those of the previous paper, by finding similar trends, but this time statistically significant. Interesting differences were increase vs decrease in GSE and increase in PSS in previous paper but not here.</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10</a:t>
            </a:fld>
            <a:endParaRPr lang="en-US"/>
          </a:p>
        </p:txBody>
      </p:sp>
    </p:spTree>
    <p:extLst>
      <p:ext uri="{BB962C8B-B14F-4D97-AF65-F5344CB8AC3E}">
        <p14:creationId xmlns:p14="http://schemas.microsoft.com/office/powerpoint/2010/main" val="74229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Qualitative:</a:t>
            </a:r>
            <a:endParaRPr lang="en-US" dirty="0"/>
          </a:p>
          <a:p>
            <a:r>
              <a:rPr lang="en-US" dirty="0"/>
              <a:t>Implementation needs to be done based on a gaps analysis – what gaps do supervisors/</a:t>
            </a:r>
            <a:r>
              <a:rPr lang="en-US" dirty="0" err="1"/>
              <a:t>ees</a:t>
            </a:r>
            <a:r>
              <a:rPr lang="en-US" dirty="0"/>
              <a:t> see and how would they like them to be addressed (</a:t>
            </a:r>
            <a:r>
              <a:rPr lang="en-US" b="1" dirty="0"/>
              <a:t>again touching on the importance of involving supervisees from previous paper)</a:t>
            </a:r>
            <a:r>
              <a:rPr lang="en-US" dirty="0"/>
              <a:t>. Supervision system can be designed/updated around this – with participants seeing the IMS as a useful template to do so, referring to it as the 'global standard’ </a:t>
            </a:r>
            <a:r>
              <a:rPr lang="en-US" b="1" dirty="0"/>
              <a:t>(refer to green quote). </a:t>
            </a:r>
            <a:r>
              <a:rPr lang="en-US" dirty="0"/>
              <a:t>Example of Ethiopia implementing peer supervision as a new modality and </a:t>
            </a:r>
            <a:r>
              <a:rPr lang="en-US" dirty="0" err="1"/>
              <a:t>utilising</a:t>
            </a:r>
            <a:r>
              <a:rPr lang="en-US" dirty="0"/>
              <a:t> new tools to measure impact (building on the system they already had)</a:t>
            </a:r>
            <a:endParaRPr lang="en-US" b="1" dirty="0">
              <a:ea typeface="Calibri"/>
              <a:cs typeface="Calibri"/>
            </a:endParaRPr>
          </a:p>
          <a:p>
            <a:endParaRPr lang="en-US" dirty="0"/>
          </a:p>
          <a:p>
            <a:r>
              <a:rPr lang="en-US" dirty="0"/>
              <a:t>Implementation of IMS needs to be gradual, collaborative, and flexible (i.e. imbedding supervision trainings into other trainings) based on the context (all of which echo findings from the previous paper). </a:t>
            </a:r>
            <a:endParaRPr lang="en-US" dirty="0">
              <a:ea typeface="Calibri"/>
              <a:cs typeface="Calibri"/>
            </a:endParaRPr>
          </a:p>
          <a:p>
            <a:endParaRPr lang="en-US" dirty="0"/>
          </a:p>
          <a:p>
            <a:r>
              <a:rPr lang="en-US" dirty="0"/>
              <a:t>Barriers that were identified to its implementation were: insufficient/inconsistent resources (both financially and not enough time – a result of heavy workloads – for implementation and training)</a:t>
            </a:r>
          </a:p>
          <a:p>
            <a:r>
              <a:rPr lang="en-US" dirty="0"/>
              <a:t>Limited understanding of supervision (both among management and staff) </a:t>
            </a:r>
          </a:p>
          <a:p>
            <a:endParaRPr lang="en-US" dirty="0"/>
          </a:p>
          <a:p>
            <a:r>
              <a:rPr lang="en-US" dirty="0"/>
              <a:t>To overcome these barriers, participants highlighted the need for continuing to enhance </a:t>
            </a:r>
            <a:r>
              <a:rPr lang="en-US" dirty="0" err="1"/>
              <a:t>organisational</a:t>
            </a:r>
            <a:r>
              <a:rPr lang="en-US" dirty="0"/>
              <a:t> knowledge on supervision (more trainings, discussion with other implementing orgs – Community of Practice), which will </a:t>
            </a:r>
            <a:r>
              <a:rPr lang="en-US" dirty="0" err="1"/>
              <a:t>coalesence</a:t>
            </a:r>
            <a:r>
              <a:rPr lang="en-US" dirty="0"/>
              <a:t> into an </a:t>
            </a:r>
            <a:r>
              <a:rPr lang="en-US" dirty="0" err="1"/>
              <a:t>organisational</a:t>
            </a:r>
            <a:r>
              <a:rPr lang="en-US" dirty="0"/>
              <a:t> shift towards </a:t>
            </a:r>
            <a:r>
              <a:rPr lang="en-US" dirty="0" err="1"/>
              <a:t>recognising</a:t>
            </a:r>
            <a:r>
              <a:rPr lang="en-US" dirty="0"/>
              <a:t> its importance (more resource allocation – again reminiscent of the previous paper) </a:t>
            </a:r>
            <a:r>
              <a:rPr lang="en-US" b="1" dirty="0"/>
              <a:t>refer to blue quote</a:t>
            </a:r>
            <a:endParaRPr lang="en-US" dirty="0">
              <a:ea typeface="Calibri"/>
              <a:cs typeface="Calibri"/>
            </a:endParaRPr>
          </a:p>
          <a:p>
            <a:endParaRPr lang="en-US" dirty="0"/>
          </a:p>
          <a:p>
            <a:r>
              <a:rPr lang="en-US" b="1" dirty="0"/>
              <a:t>Impact of IMS</a:t>
            </a:r>
            <a:endParaRPr lang="en-US" dirty="0"/>
          </a:p>
          <a:p>
            <a:pPr marL="171450" indent="-171450">
              <a:buFont typeface="Calibri,Sans-Serif"/>
              <a:buChar char="-"/>
            </a:pPr>
            <a:r>
              <a:rPr lang="en-US" dirty="0"/>
              <a:t>Improved staff well-being (lower levels of stress), more emotional support </a:t>
            </a:r>
            <a:r>
              <a:rPr lang="en-US" b="1" dirty="0"/>
              <a:t>(reminiscent of previous paper)</a:t>
            </a:r>
            <a:endParaRPr lang="en-US" dirty="0">
              <a:ea typeface="Calibri"/>
              <a:cs typeface="Calibri"/>
            </a:endParaRPr>
          </a:p>
          <a:p>
            <a:pPr marL="171450" indent="-171450">
              <a:buFont typeface="Calibri,Sans-Serif"/>
              <a:buChar char="-"/>
            </a:pPr>
            <a:r>
              <a:rPr lang="en-US" dirty="0"/>
              <a:t>Decreased staff turnover as a consequence of improved job satisfaction </a:t>
            </a:r>
            <a:r>
              <a:rPr lang="en-US" b="1" dirty="0"/>
              <a:t>(also consistent with previous paper)</a:t>
            </a:r>
            <a:endParaRPr lang="en-US" dirty="0">
              <a:ea typeface="Calibri"/>
              <a:cs typeface="Calibri"/>
            </a:endParaRPr>
          </a:p>
          <a:p>
            <a:pPr marL="171450" indent="-171450">
              <a:buFont typeface="Calibri,Sans-Serif"/>
              <a:buChar char="-"/>
            </a:pPr>
            <a:r>
              <a:rPr lang="en-US" dirty="0"/>
              <a:t>Enhancing team dynamics, which dovetails nicely with the need for collaboration in the implementation of the IMS</a:t>
            </a:r>
          </a:p>
          <a:p>
            <a:pPr marL="171450" indent="-171450">
              <a:buFont typeface="Calibri,Sans-Serif"/>
              <a:buChar char="-"/>
            </a:pPr>
            <a:r>
              <a:rPr lang="en-US" dirty="0"/>
              <a:t>Improved quality of work </a:t>
            </a:r>
            <a:r>
              <a:rPr lang="en-US" b="1" dirty="0"/>
              <a:t>(red)</a:t>
            </a:r>
            <a:endParaRPr lang="en-US" dirty="0">
              <a:ea typeface="Calibri"/>
              <a:cs typeface="Calibri"/>
            </a:endParaRPr>
          </a:p>
          <a:p>
            <a:pPr marL="171450" indent="-171450">
              <a:buFont typeface="Calibri,Sans-Serif"/>
              <a:buChar char="-"/>
            </a:pPr>
            <a:endParaRPr lang="en-US" dirty="0"/>
          </a:p>
          <a:p>
            <a:pPr marL="171450" indent="-171450">
              <a:buFont typeface="Calibri,Sans-Serif"/>
              <a:buChar char="-"/>
            </a:pPr>
            <a:r>
              <a:rPr lang="en-US" dirty="0"/>
              <a:t>To have sustained implementation, participants </a:t>
            </a:r>
            <a:r>
              <a:rPr lang="en-US" dirty="0" err="1"/>
              <a:t>higlighted</a:t>
            </a:r>
            <a:r>
              <a:rPr lang="en-US" dirty="0"/>
              <a:t> the need for follow-up trainings and support, excited by the ideas of </a:t>
            </a:r>
            <a:r>
              <a:rPr lang="en-US" dirty="0" err="1"/>
              <a:t>ToTs</a:t>
            </a:r>
            <a:r>
              <a:rPr lang="en-US" dirty="0"/>
              <a:t> as way to make this more internally sustainable. Participants also mentioned the need for conducting supervision M&amp;E and guidance on how to do so – feeds into the development of the M&amp;E compendium and updating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11</a:t>
            </a:fld>
            <a:endParaRPr lang="en-US"/>
          </a:p>
        </p:txBody>
      </p:sp>
    </p:spTree>
    <p:extLst>
      <p:ext uri="{BB962C8B-B14F-4D97-AF65-F5344CB8AC3E}">
        <p14:creationId xmlns:p14="http://schemas.microsoft.com/office/powerpoint/2010/main" val="35957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97C69-AAD1-DB48-AB40-431933A9D6A3}" type="slidenum">
              <a:rPr lang="en-US" smtClean="0"/>
              <a:t>12</a:t>
            </a:fld>
            <a:endParaRPr lang="en-US"/>
          </a:p>
        </p:txBody>
      </p:sp>
    </p:spTree>
    <p:extLst>
      <p:ext uri="{BB962C8B-B14F-4D97-AF65-F5344CB8AC3E}">
        <p14:creationId xmlns:p14="http://schemas.microsoft.com/office/powerpoint/2010/main" val="357376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0"/>
              </a:spcBef>
              <a:buFont typeface="Arial,Sans-Serif" panose="020B0604020202020204" pitchFamily="34" charset="0"/>
            </a:pPr>
            <a:r>
              <a:rPr lang="en-US" dirty="0"/>
              <a:t>Needed buy-in from </a:t>
            </a:r>
            <a:r>
              <a:rPr lang="en-US" dirty="0" err="1"/>
              <a:t>organisations</a:t>
            </a:r>
            <a:r>
              <a:rPr lang="en-US" dirty="0"/>
              <a:t>, recognition from the leadership of the importance of supportive supervision (Megs paper) </a:t>
            </a:r>
            <a:endParaRPr lang="en-US" dirty="0">
              <a:cs typeface="Calibri"/>
            </a:endParaRPr>
          </a:p>
          <a:p>
            <a:pPr marL="742950" lvl="1" indent="-285750">
              <a:lnSpc>
                <a:spcPct val="100000"/>
              </a:lnSpc>
              <a:spcBef>
                <a:spcPts val="0"/>
              </a:spcBef>
              <a:buFont typeface="Courier New,monospace" panose="020B0604020202020204" pitchFamily="34" charset="0"/>
              <a:buChar char="o"/>
            </a:pPr>
            <a:r>
              <a:rPr lang="en-US" sz="1600" b="1" dirty="0">
                <a:latin typeface="Garamond"/>
              </a:rPr>
              <a:t>Takeaway - </a:t>
            </a:r>
            <a:r>
              <a:rPr lang="en-US" sz="1600" dirty="0" err="1">
                <a:latin typeface="Garamond"/>
              </a:rPr>
              <a:t>Organisational</a:t>
            </a:r>
            <a:r>
              <a:rPr lang="en-US" sz="1600" dirty="0">
                <a:latin typeface="Garamond"/>
              </a:rPr>
              <a:t> understanding of supervision is </a:t>
            </a:r>
            <a:r>
              <a:rPr lang="en-US" sz="1600" b="1" dirty="0">
                <a:latin typeface="Garamond"/>
              </a:rPr>
              <a:t>necessary for effective implementation</a:t>
            </a:r>
            <a:endParaRPr lang="en-US" dirty="0"/>
          </a:p>
          <a:p>
            <a:pPr lvl="1"/>
            <a:r>
              <a:rPr lang="en-US" dirty="0"/>
              <a:t>Importance of systems thinking and organizational structure, its not just the work force that needs to support supportive supervision, leadership needs to be present at some level in the IMS trainings (Megs paper)</a:t>
            </a:r>
          </a:p>
        </p:txBody>
      </p:sp>
      <p:sp>
        <p:nvSpPr>
          <p:cNvPr id="4" name="Slide Number Placeholder 3"/>
          <p:cNvSpPr>
            <a:spLocks noGrp="1"/>
          </p:cNvSpPr>
          <p:nvPr>
            <p:ph type="sldNum" sz="quarter" idx="5"/>
          </p:nvPr>
        </p:nvSpPr>
        <p:spPr/>
        <p:txBody>
          <a:bodyPr/>
          <a:lstStyle/>
          <a:p>
            <a:fld id="{83D97C69-AAD1-DB48-AB40-431933A9D6A3}" type="slidenum">
              <a:rPr lang="en-US" smtClean="0"/>
              <a:t>15</a:t>
            </a:fld>
            <a:endParaRPr lang="en-US"/>
          </a:p>
        </p:txBody>
      </p:sp>
    </p:spTree>
    <p:extLst>
      <p:ext uri="{BB962C8B-B14F-4D97-AF65-F5344CB8AC3E}">
        <p14:creationId xmlns:p14="http://schemas.microsoft.com/office/powerpoint/2010/main" val="335155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Follow up data collection will continue involve the participating </a:t>
            </a:r>
            <a:r>
              <a:rPr lang="en-US" err="1">
                <a:cs typeface="Calibri"/>
              </a:rPr>
              <a:t>organisations</a:t>
            </a:r>
            <a:r>
              <a:rPr lang="en-US">
                <a:cs typeface="Calibri"/>
              </a:rPr>
              <a:t> in Ethiopia (12month follow-up) and Bangladesh (6 and 12month follow-up) </a:t>
            </a:r>
          </a:p>
          <a:p>
            <a:endParaRPr lang="en-US">
              <a:cs typeface="Calibri"/>
            </a:endParaRPr>
          </a:p>
          <a:p>
            <a:r>
              <a:rPr lang="en-US">
                <a:cs typeface="Calibri"/>
              </a:rPr>
              <a:t>These will employ the same mixed methodology as has been done in the past to try and continue to build the quantitative evidence base for the IMS as well as continuing to gather implementation stories and feedback on how the IMS can be improved going forward in order to more effectively facilitate implementation across different contexts</a:t>
            </a:r>
          </a:p>
          <a:p>
            <a:endParaRPr lang="en-US">
              <a:cs typeface="Calibri"/>
            </a:endParaRPr>
          </a:p>
          <a:p>
            <a:r>
              <a:rPr lang="en-US">
                <a:cs typeface="Calibri"/>
              </a:rPr>
              <a:t>We are also going to be conducting a process evaluation which will have the aim of capturing how the IMS undergoes its process of cultural adaptation (documenting and reflecting on each step) and any facilitators/challenges that were encountered towards achieving this adaptation – this research will add the </a:t>
            </a:r>
            <a:r>
              <a:rPr lang="en-US" err="1">
                <a:cs typeface="Calibri"/>
              </a:rPr>
              <a:t>the</a:t>
            </a:r>
            <a:r>
              <a:rPr lang="en-US">
                <a:cs typeface="Calibri"/>
              </a:rPr>
              <a:t> knowledge around how to adapt (and things you might want to plan for along the way) a guidebook such as the IMS for different context.</a:t>
            </a:r>
          </a:p>
          <a:p>
            <a:endParaRPr lang="en-US">
              <a:cs typeface="Calibri"/>
            </a:endParaRPr>
          </a:p>
          <a:p>
            <a:r>
              <a:rPr lang="en-US">
                <a:cs typeface="Calibri"/>
              </a:rPr>
              <a:t>These are just focused on research (i.e. papers to be published) and do not include the piloting processes for the M&amp;E resources (guidelines and TP) and cultural adaptation guidelines (updated) or newly translated/adapted Handbooks for each new region</a:t>
            </a:r>
          </a:p>
        </p:txBody>
      </p:sp>
      <p:sp>
        <p:nvSpPr>
          <p:cNvPr id="4" name="Slide Number Placeholder 3"/>
          <p:cNvSpPr>
            <a:spLocks noGrp="1"/>
          </p:cNvSpPr>
          <p:nvPr>
            <p:ph type="sldNum" sz="quarter" idx="5"/>
          </p:nvPr>
        </p:nvSpPr>
        <p:spPr/>
        <p:txBody>
          <a:bodyPr/>
          <a:lstStyle/>
          <a:p>
            <a:fld id="{83D97C69-AAD1-DB48-AB40-431933A9D6A3}" type="slidenum">
              <a:rPr lang="en-US" smtClean="0"/>
              <a:t>16</a:t>
            </a:fld>
            <a:endParaRPr lang="en-US"/>
          </a:p>
        </p:txBody>
      </p:sp>
    </p:spTree>
    <p:extLst>
      <p:ext uri="{BB962C8B-B14F-4D97-AF65-F5344CB8AC3E}">
        <p14:creationId xmlns:p14="http://schemas.microsoft.com/office/powerpoint/2010/main" val="169550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still leaves areas of interest that should be explored in the future such as ….. </a:t>
            </a:r>
          </a:p>
        </p:txBody>
      </p:sp>
      <p:sp>
        <p:nvSpPr>
          <p:cNvPr id="4" name="Slide Number Placeholder 3"/>
          <p:cNvSpPr>
            <a:spLocks noGrp="1"/>
          </p:cNvSpPr>
          <p:nvPr>
            <p:ph type="sldNum" sz="quarter" idx="5"/>
          </p:nvPr>
        </p:nvSpPr>
        <p:spPr/>
        <p:txBody>
          <a:bodyPr/>
          <a:lstStyle/>
          <a:p>
            <a:fld id="{83D97C69-AAD1-DB48-AB40-431933A9D6A3}" type="slidenum">
              <a:rPr lang="en-US" smtClean="0"/>
              <a:t>2</a:t>
            </a:fld>
            <a:endParaRPr lang="en-US"/>
          </a:p>
        </p:txBody>
      </p:sp>
    </p:spTree>
    <p:extLst>
      <p:ext uri="{BB962C8B-B14F-4D97-AF65-F5344CB8AC3E}">
        <p14:creationId xmlns:p14="http://schemas.microsoft.com/office/powerpoint/2010/main" val="188018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2019 – Present</a:t>
            </a:r>
          </a:p>
          <a:p>
            <a:endParaRPr lang="en-US" dirty="0">
              <a:cs typeface="Calibri" panose="020F0502020204030204"/>
            </a:endParaRPr>
          </a:p>
          <a:p>
            <a:r>
              <a:rPr lang="en-US" dirty="0">
                <a:cs typeface="Calibri" panose="020F0502020204030204"/>
              </a:rPr>
              <a:t>PAR - </a:t>
            </a:r>
            <a:r>
              <a:rPr lang="en-IE" dirty="0"/>
              <a:t>The development of the IMS has occurred following the ethos of participatory action research, which emphasis the equitable involvement of the research participants at each stage of the research process. PAR aims to enable action on collected data through a cyclical process of </a:t>
            </a:r>
            <a:r>
              <a:rPr lang="en-IE" b="1" dirty="0"/>
              <a:t>planning, acting, observing, and reflecting. </a:t>
            </a:r>
            <a:r>
              <a:rPr lang="en-IE" dirty="0"/>
              <a:t>These cycles have informed each stage of the IMS’s development and were chosen to maximise the impact and sustainability of the IMS as they reflect the needs and knowledge of the community that it is created to serve.</a:t>
            </a:r>
            <a:endParaRPr lang="en-US" dirty="0">
              <a:cs typeface="Calibri" panose="020F0502020204030204"/>
            </a:endParaRPr>
          </a:p>
          <a:p>
            <a:endParaRPr lang="en-IE" dirty="0">
              <a:cs typeface="Calibri" panose="020F0502020204030204"/>
            </a:endParaRPr>
          </a:p>
          <a:p>
            <a:r>
              <a:rPr lang="en-IE" dirty="0">
                <a:cs typeface="Calibri" panose="020F0502020204030204"/>
              </a:rPr>
              <a:t>Phase 1 – Development – desk review, key informant interviews, systematic review, regional workshops, </a:t>
            </a:r>
            <a:r>
              <a:rPr lang="en-IE" dirty="0" err="1">
                <a:cs typeface="Calibri" panose="020F0502020204030204"/>
              </a:rPr>
              <a:t>delphi</a:t>
            </a:r>
            <a:r>
              <a:rPr lang="en-IE" dirty="0">
                <a:cs typeface="Calibri" panose="020F0502020204030204"/>
              </a:rPr>
              <a:t> study</a:t>
            </a:r>
            <a:endParaRPr lang="en-IE" dirty="0">
              <a:ea typeface="Calibri"/>
              <a:cs typeface="Calibri" panose="020F0502020204030204"/>
            </a:endParaRPr>
          </a:p>
          <a:p>
            <a:r>
              <a:rPr lang="en-IE" dirty="0">
                <a:cs typeface="Calibri" panose="020F0502020204030204"/>
              </a:rPr>
              <a:t>Phase 2- Piloting with two training cohorts (Nigeria/Jordan and Afghanistan/Ukraine) - IMS and training was updated based on their feedback (which we will briefly explore a bit later on)</a:t>
            </a:r>
            <a:endParaRPr lang="en-IE" dirty="0">
              <a:ea typeface="Calibri"/>
              <a:cs typeface="Calibri" panose="020F0502020204030204"/>
            </a:endParaRPr>
          </a:p>
          <a:p>
            <a:endParaRPr lang="en-IE" dirty="0">
              <a:cs typeface="Calibri" panose="020F0502020204030204"/>
            </a:endParaRPr>
          </a:p>
          <a:p>
            <a:r>
              <a:rPr lang="en-IE" dirty="0">
                <a:cs typeface="Calibri" panose="020F0502020204030204"/>
              </a:rPr>
              <a:t>Phase 3 – Research outputs drawing from data collected during Phase 2 and Phase 3 – continued piloting of the IMS/training with two new organizations – Bangladesh and Ethiopia (Research outputs are informed by the participants from each of these IMS training </a:t>
            </a:r>
            <a:r>
              <a:rPr lang="en-IE" dirty="0" err="1">
                <a:cs typeface="Calibri" panose="020F0502020204030204"/>
              </a:rPr>
              <a:t>cohorots</a:t>
            </a:r>
            <a:r>
              <a:rPr lang="en-IE" dirty="0">
                <a:cs typeface="Calibri" panose="020F0502020204030204"/>
              </a:rPr>
              <a:t>)</a:t>
            </a:r>
            <a:endParaRPr lang="en-IE" dirty="0">
              <a:ea typeface="Calibri"/>
              <a:cs typeface="Calibri" panose="020F0502020204030204"/>
            </a:endParaRPr>
          </a:p>
          <a:p>
            <a:endParaRPr lang="en-IE" dirty="0">
              <a:cs typeface="Calibri" panose="020F0502020204030204"/>
            </a:endParaRPr>
          </a:p>
          <a:p>
            <a:r>
              <a:rPr lang="en-IE" dirty="0">
                <a:cs typeface="Calibri" panose="020F0502020204030204"/>
              </a:rPr>
              <a:t>Phase 4 – As Nick mentioned, phase 4 has the following principle deliverables </a:t>
            </a:r>
            <a:r>
              <a:rPr lang="en-IE" b="1" dirty="0">
                <a:cs typeface="Calibri" panose="020F0502020204030204"/>
              </a:rPr>
              <a:t>refer to the slide</a:t>
            </a:r>
            <a:endParaRPr lang="en-IE" dirty="0">
              <a:ea typeface="Calibri"/>
              <a:cs typeface="Calibri" panose="020F0502020204030204"/>
            </a:endParaRPr>
          </a:p>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3</a:t>
            </a:fld>
            <a:endParaRPr lang="en-US"/>
          </a:p>
        </p:txBody>
      </p:sp>
    </p:spTree>
    <p:extLst>
      <p:ext uri="{BB962C8B-B14F-4D97-AF65-F5344CB8AC3E}">
        <p14:creationId xmlns:p14="http://schemas.microsoft.com/office/powerpoint/2010/main" val="121360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Currently two published research outputs, 2 are currently being written (analysis has been done) - we will touch on the results of each of these and then talk about the practical implications that they have</a:t>
            </a:r>
          </a:p>
        </p:txBody>
      </p:sp>
      <p:sp>
        <p:nvSpPr>
          <p:cNvPr id="4" name="Slide Number Placeholder 3"/>
          <p:cNvSpPr>
            <a:spLocks noGrp="1"/>
          </p:cNvSpPr>
          <p:nvPr>
            <p:ph type="sldNum" sz="quarter" idx="5"/>
          </p:nvPr>
        </p:nvSpPr>
        <p:spPr/>
        <p:txBody>
          <a:bodyPr/>
          <a:lstStyle/>
          <a:p>
            <a:fld id="{83D97C69-AAD1-DB48-AB40-431933A9D6A3}" type="slidenum">
              <a:rPr lang="en-US" smtClean="0"/>
              <a:t>4</a:t>
            </a:fld>
            <a:endParaRPr lang="en-US"/>
          </a:p>
        </p:txBody>
      </p:sp>
    </p:spTree>
    <p:extLst>
      <p:ext uri="{BB962C8B-B14F-4D97-AF65-F5344CB8AC3E}">
        <p14:creationId xmlns:p14="http://schemas.microsoft.com/office/powerpoint/2010/main" val="234974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Study aims: </a:t>
            </a:r>
          </a:p>
          <a:p>
            <a:pPr marL="171450" indent="-171450">
              <a:buFont typeface="Calibri"/>
              <a:buChar char="-"/>
            </a:pPr>
            <a:r>
              <a:rPr lang="en-US" dirty="0">
                <a:ea typeface="Calibri"/>
                <a:cs typeface="Calibri"/>
              </a:rPr>
              <a:t>Participants involved in quant methodologies came from 3 separate IMS training cohorts (2 in 2021 and 1 – 1 or 2 participants from Ethiopia and Bang joined the online - in 2022), representing 6 different </a:t>
            </a:r>
            <a:r>
              <a:rPr lang="en-US" dirty="0" err="1">
                <a:ea typeface="Calibri"/>
                <a:cs typeface="Calibri"/>
              </a:rPr>
              <a:t>organisations</a:t>
            </a:r>
            <a:r>
              <a:rPr lang="en-US" dirty="0">
                <a:ea typeface="Calibri"/>
                <a:cs typeface="Calibri"/>
              </a:rPr>
              <a:t>. </a:t>
            </a:r>
            <a:r>
              <a:rPr lang="en-US" b="1" dirty="0">
                <a:ea typeface="Calibri"/>
                <a:cs typeface="Calibri"/>
              </a:rPr>
              <a:t>Mention how Nigeria dropped out after the training – so no 1 month data</a:t>
            </a:r>
          </a:p>
          <a:p>
            <a:endParaRPr lang="en-US" b="1" dirty="0">
              <a:ea typeface="Calibri"/>
              <a:cs typeface="Calibri"/>
            </a:endParaRPr>
          </a:p>
          <a:p>
            <a:r>
              <a:rPr lang="en-US" dirty="0">
                <a:ea typeface="Calibri"/>
                <a:cs typeface="Calibri"/>
              </a:rPr>
              <a:t>Quantitative: Data was gathered across 3 timepoints (pre-post-1mo </a:t>
            </a:r>
            <a:r>
              <a:rPr lang="en-US" dirty="0" err="1">
                <a:ea typeface="Calibri"/>
                <a:cs typeface="Calibri"/>
              </a:rPr>
              <a:t>followup</a:t>
            </a:r>
            <a:r>
              <a:rPr lang="en-US" dirty="0">
                <a:ea typeface="Calibri"/>
                <a:cs typeface="Calibri"/>
              </a:rPr>
              <a:t>), participants completed a questionnaire that measured 7 different outcomes (burnout, STS, perceived supervision, general self-efficacy, wellbeing, supervision confidence and knowledge). While there were 98 total participants across the 3 training cohorts, only 27% completed the quant survey at all 3 timepoints. </a:t>
            </a:r>
          </a:p>
          <a:p>
            <a:endParaRPr lang="en-US" dirty="0">
              <a:ea typeface="Calibri"/>
              <a:cs typeface="Calibri"/>
            </a:endParaRPr>
          </a:p>
          <a:p>
            <a:r>
              <a:rPr lang="en-US" dirty="0">
                <a:ea typeface="Calibri"/>
                <a:cs typeface="Calibri"/>
              </a:rPr>
              <a:t>Qualitative: </a:t>
            </a:r>
          </a:p>
          <a:p>
            <a:r>
              <a:rPr lang="en-US" dirty="0">
                <a:ea typeface="Calibri"/>
                <a:cs typeface="Calibri"/>
              </a:rPr>
              <a:t>Gathered through key informant interviews with IMS training participants from the 3 different cohorts. Interviews occurred 1 month post IMS-training. 23 participants agreed to participate, but only 8 ended up actually participating (with representation from all 3 organizational cohorts – LM, supervisor, supervisee Interviewees came from all participating orgs with the exception of UNICEF Nigeria, which had dropped out of the project by this time. Interview questions focused on the</a:t>
            </a:r>
            <a:endParaRPr lang="en-US"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Interviews were done</a:t>
            </a:r>
            <a:r>
              <a:rPr lang="en-US" b="1" dirty="0">
                <a:ea typeface="Calibri"/>
                <a:cs typeface="Calibri"/>
              </a:rPr>
              <a:t> </a:t>
            </a:r>
            <a:r>
              <a:rPr lang="en-US" dirty="0">
                <a:ea typeface="Calibri"/>
                <a:cs typeface="Calibri"/>
              </a:rPr>
              <a:t>using open-ended, non-directive questions. 3 main areas of inquiry which related to the study's aims: </a:t>
            </a:r>
            <a:r>
              <a:rPr lang="en-US" dirty="0"/>
              <a:t> (1) what </a:t>
            </a:r>
            <a:r>
              <a:rPr lang="en-US" dirty="0" err="1"/>
              <a:t>organisational</a:t>
            </a:r>
            <a:r>
              <a:rPr lang="en-US" dirty="0"/>
              <a:t> conditions for supervision were present prior to the implementation of the IMS and what conditions may be required for its implementation, (2) an evaluation of the perceived impact of the IMS training materials, training workshop, and the provided follow-up support within each pilot org, and (3), identification of barriers and facilitators to the implementation of the IMS across the different orgs. </a:t>
            </a:r>
          </a:p>
          <a:p>
            <a:endParaRPr lang="en-US" dirty="0">
              <a:ea typeface="Calibri"/>
              <a:cs typeface="Calibri"/>
            </a:endParaRPr>
          </a:p>
          <a:p>
            <a:endParaRPr lang="en-US" dirty="0">
              <a:ea typeface="Calibri"/>
              <a:cs typeface="Calibri"/>
            </a:endParaRPr>
          </a:p>
          <a:p>
            <a:r>
              <a:rPr lang="en-US" dirty="0">
                <a:ea typeface="Calibri"/>
                <a:cs typeface="Calibri"/>
              </a:rPr>
              <a:t>Pilot feedback was also gathered during the IMS Training to better understand areas of strength and </a:t>
            </a:r>
            <a:r>
              <a:rPr lang="en-US" dirty="0" err="1">
                <a:ea typeface="Calibri"/>
                <a:cs typeface="Calibri"/>
              </a:rPr>
              <a:t>weakeness</a:t>
            </a:r>
            <a:r>
              <a:rPr lang="en-US" dirty="0">
                <a:ea typeface="Calibri"/>
                <a:cs typeface="Calibri"/>
              </a:rPr>
              <a:t> specifically regarding the participants experience with the training, </a:t>
            </a:r>
            <a:r>
              <a:rPr lang="en-US" dirty="0" err="1">
                <a:ea typeface="Calibri"/>
                <a:cs typeface="Calibri"/>
              </a:rPr>
              <a:t>maintaing</a:t>
            </a:r>
            <a:r>
              <a:rPr lang="en-US" dirty="0">
                <a:ea typeface="Calibri"/>
                <a:cs typeface="Calibri"/>
              </a:rPr>
              <a:t> the PAR paradigm that drives the evolution of the IMS </a:t>
            </a:r>
            <a:r>
              <a:rPr lang="en-US" b="1" dirty="0">
                <a:ea typeface="Calibri"/>
                <a:cs typeface="Calibri"/>
              </a:rPr>
              <a:t>(not sure how many people completed this feedback)</a:t>
            </a:r>
            <a:r>
              <a:rPr lang="en-US"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5</a:t>
            </a:fld>
            <a:endParaRPr lang="en-US"/>
          </a:p>
        </p:txBody>
      </p:sp>
    </p:spTree>
    <p:extLst>
      <p:ext uri="{BB962C8B-B14F-4D97-AF65-F5344CB8AC3E}">
        <p14:creationId xmlns:p14="http://schemas.microsoft.com/office/powerpoint/2010/main" val="400648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Quantitative:</a:t>
            </a:r>
          </a:p>
          <a:p>
            <a:endParaRPr lang="en-US" dirty="0">
              <a:cs typeface="Calibri"/>
            </a:endParaRPr>
          </a:p>
          <a:p>
            <a:r>
              <a:rPr lang="en-US" dirty="0">
                <a:cs typeface="Calibri"/>
              </a:rPr>
              <a:t>Decreases in STS and burnout scores between all timepoints</a:t>
            </a:r>
            <a:endParaRPr lang="en-US" dirty="0">
              <a:ea typeface="Calibri"/>
              <a:cs typeface="Calibri"/>
            </a:endParaRPr>
          </a:p>
          <a:p>
            <a:r>
              <a:rPr lang="en-US" dirty="0">
                <a:cs typeface="Calibri"/>
              </a:rPr>
              <a:t>Increases in knowledge and confidence scores between all timepoints, perceived supervision decreased at post, but increased at 1 month follow-up</a:t>
            </a:r>
            <a:endParaRPr lang="en-US" dirty="0">
              <a:ea typeface="Calibri"/>
              <a:cs typeface="Calibri"/>
            </a:endParaRPr>
          </a:p>
          <a:p>
            <a:r>
              <a:rPr lang="en-US" dirty="0">
                <a:cs typeface="Calibri"/>
              </a:rPr>
              <a:t>Because of the low sample size and loss of participants between the different timepoints, none of the score differences that were found among the outcomes were statistically significant </a:t>
            </a:r>
            <a:r>
              <a:rPr lang="en-US" b="1" dirty="0">
                <a:cs typeface="Calibri"/>
              </a:rPr>
              <a:t>(explain what this means?) </a:t>
            </a:r>
            <a:r>
              <a:rPr lang="en-US" dirty="0">
                <a:cs typeface="Calibri"/>
              </a:rPr>
              <a:t>hard to draw conclusions from it, but it </a:t>
            </a:r>
            <a:r>
              <a:rPr lang="en-US" dirty="0" err="1">
                <a:cs typeface="Calibri"/>
              </a:rPr>
              <a:t>suggets</a:t>
            </a:r>
            <a:r>
              <a:rPr lang="en-US" dirty="0">
                <a:cs typeface="Calibri"/>
              </a:rPr>
              <a:t> positive trends</a:t>
            </a:r>
            <a:endParaRPr lang="en-US" b="1" dirty="0">
              <a:ea typeface="Calibri"/>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6</a:t>
            </a:fld>
            <a:endParaRPr lang="en-US"/>
          </a:p>
        </p:txBody>
      </p:sp>
    </p:spTree>
    <p:extLst>
      <p:ext uri="{BB962C8B-B14F-4D97-AF65-F5344CB8AC3E}">
        <p14:creationId xmlns:p14="http://schemas.microsoft.com/office/powerpoint/2010/main" val="68565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Awareness is important</a:t>
            </a:r>
            <a:endParaRPr lang="en-US" dirty="0"/>
          </a:p>
          <a:p>
            <a:r>
              <a:rPr lang="en-US" dirty="0"/>
              <a:t>Prior to the IMS training, some participants shared that there was a minimal awareness/common understanding of what supportive supervision is and why it is important. The mentioned how this gap in understanding was responsible for organizations under prioritizing resources for the provision of supervision (including time), and where supervision did occur, it was often irregular, inconsistent, and informal. On the other hand, participants form Jordan and Ethiopia mentioned how they had had positive experiences with supervision prior to the IMS training, which they attributed to an existing awareness within their orgs of the importance of supportive supervision (particularly for MHPSS work). This increased awareness could also lead to more protected time being </a:t>
            </a:r>
            <a:r>
              <a:rPr lang="en-US" dirty="0" err="1"/>
              <a:t>alloted</a:t>
            </a:r>
            <a:r>
              <a:rPr lang="en-US" dirty="0"/>
              <a:t> to regular supervision, which participants viewed as necessary</a:t>
            </a:r>
            <a:endParaRPr lang="en-US" dirty="0">
              <a:ea typeface="Calibri"/>
              <a:cs typeface="Calibri"/>
            </a:endParaRPr>
          </a:p>
          <a:p>
            <a:endParaRPr lang="en-US" dirty="0">
              <a:cs typeface="Calibri"/>
            </a:endParaRPr>
          </a:p>
          <a:p>
            <a:r>
              <a:rPr lang="en-US" b="1" dirty="0">
                <a:cs typeface="Calibri"/>
              </a:rPr>
              <a:t>Staff turnover</a:t>
            </a:r>
            <a:r>
              <a:rPr lang="en-US" dirty="0">
                <a:cs typeface="Calibri"/>
              </a:rPr>
              <a:t> was also suggested to be helped with supportive supervision, as illustrated by </a:t>
            </a:r>
            <a:r>
              <a:rPr lang="en-US" b="1" dirty="0">
                <a:cs typeface="Calibri"/>
              </a:rPr>
              <a:t>green quote</a:t>
            </a:r>
            <a:r>
              <a:rPr lang="en-US" dirty="0">
                <a:cs typeface="Calibri"/>
              </a:rPr>
              <a:t>. Another participant remarked in order to create a stable professional system, it is very important to have a system like the IMS</a:t>
            </a:r>
            <a:endParaRPr lang="en-US" dirty="0">
              <a:ea typeface="Calibri"/>
              <a:cs typeface="Calibri"/>
            </a:endParaRPr>
          </a:p>
          <a:p>
            <a:endParaRPr lang="en-US" dirty="0">
              <a:cs typeface="Calibri"/>
            </a:endParaRPr>
          </a:p>
          <a:p>
            <a:r>
              <a:rPr lang="en-US" dirty="0">
                <a:cs typeface="Calibri"/>
              </a:rPr>
              <a:t>The need for supervision to provide emotional support and develop skills was also mentioned, which we will return to in a bit</a:t>
            </a:r>
            <a:endParaRPr lang="en-US" dirty="0">
              <a:ea typeface="Calibri"/>
              <a:cs typeface="Calibri"/>
            </a:endParaRPr>
          </a:p>
          <a:p>
            <a:endParaRPr lang="en-US" dirty="0">
              <a:cs typeface="Calibri"/>
            </a:endParaRPr>
          </a:p>
          <a:p>
            <a:endParaRPr lang="en-US" dirty="0">
              <a:cs typeface="Calibri"/>
            </a:endParaRPr>
          </a:p>
          <a:p>
            <a:r>
              <a:rPr lang="en-US" b="1" dirty="0">
                <a:cs typeface="Calibri"/>
              </a:rPr>
              <a:t>Positive reception to IMS</a:t>
            </a:r>
            <a:endParaRPr lang="en-US" b="1" dirty="0">
              <a:ea typeface="Calibri"/>
              <a:cs typeface="Calibri"/>
            </a:endParaRPr>
          </a:p>
          <a:p>
            <a:pPr marL="171450" indent="-171450">
              <a:buFont typeface="Calibri"/>
              <a:buChar char="-"/>
            </a:pPr>
            <a:r>
              <a:rPr lang="en-US" dirty="0">
                <a:ea typeface="Calibri"/>
                <a:cs typeface="Calibri"/>
              </a:rPr>
              <a:t>Facilities creation or updating – participants remarking being</a:t>
            </a:r>
            <a:r>
              <a:rPr lang="en-US" dirty="0"/>
              <a:t> really interested in learning more about supervision and the IMS and referenced the utility of the structure for supervision that it provides (tools, protocols, etc.) and how it serves as a validating resources for orgs that are already doing </a:t>
            </a:r>
            <a:r>
              <a:rPr lang="en-US" dirty="0" err="1"/>
              <a:t>sueprvision</a:t>
            </a:r>
            <a:r>
              <a:rPr lang="en-US" dirty="0"/>
              <a:t> </a:t>
            </a:r>
            <a:r>
              <a:rPr lang="en-US" dirty="0" err="1"/>
              <a:t>rpactices</a:t>
            </a:r>
            <a:r>
              <a:rPr lang="en-US" dirty="0"/>
              <a:t> that are in line with it</a:t>
            </a:r>
            <a:endParaRPr lang="en-US" dirty="0">
              <a:ea typeface="Calibri"/>
              <a:cs typeface="Calibri"/>
            </a:endParaRPr>
          </a:p>
          <a:p>
            <a:pPr marL="171450" indent="-171450">
              <a:buFont typeface="Calibri"/>
              <a:buChar char="-"/>
            </a:pPr>
            <a:endParaRPr lang="en-US" dirty="0">
              <a:cs typeface="Calibri"/>
            </a:endParaRPr>
          </a:p>
          <a:p>
            <a:pPr marL="171450" indent="-171450">
              <a:buFont typeface="Calibri"/>
              <a:buChar char="-"/>
            </a:pPr>
            <a:r>
              <a:rPr lang="en-US" dirty="0">
                <a:cs typeface="Calibri"/>
              </a:rPr>
              <a:t>As just mentioned, participants remarked on how supervision needed to provide emotional support to </a:t>
            </a:r>
            <a:r>
              <a:rPr lang="en-US" dirty="0" err="1">
                <a:cs typeface="Calibri"/>
              </a:rPr>
              <a:t>practicioners</a:t>
            </a:r>
            <a:r>
              <a:rPr lang="en-US" dirty="0">
                <a:cs typeface="Calibri"/>
              </a:rPr>
              <a:t> because of their direct interactions with beneficiaries and what they are exposed to. Its encouraging that participants reported that they believed the IMS achieved this need, as illustrated by this quote: </a:t>
            </a:r>
            <a:r>
              <a:rPr lang="en-US" b="1" dirty="0">
                <a:cs typeface="Calibri"/>
              </a:rPr>
              <a:t>point to blue quote</a:t>
            </a:r>
            <a:endParaRPr lang="en-US" dirty="0">
              <a:cs typeface="Calibri" panose="020F0502020204030204"/>
            </a:endParaRPr>
          </a:p>
          <a:p>
            <a:pPr marL="171450" indent="-171450">
              <a:buFont typeface="Calibri"/>
              <a:buChar char="-"/>
            </a:pPr>
            <a:endParaRPr lang="en-US" b="1" dirty="0">
              <a:cs typeface="Calibri"/>
            </a:endParaRPr>
          </a:p>
          <a:p>
            <a:pPr marL="171450" indent="-171450">
              <a:buFont typeface="Calibri"/>
              <a:buChar char="-"/>
            </a:pPr>
            <a:r>
              <a:rPr lang="en-US" dirty="0">
                <a:cs typeface="Calibri"/>
              </a:rPr>
              <a:t>The practical element of the IMS was also very appreciated (case studies, example </a:t>
            </a:r>
            <a:r>
              <a:rPr lang="en-US" dirty="0" err="1">
                <a:cs typeface="Calibri"/>
              </a:rPr>
              <a:t>sesssion</a:t>
            </a:r>
            <a:r>
              <a:rPr lang="en-US" dirty="0">
                <a:cs typeface="Calibri"/>
              </a:rPr>
              <a:t> outlines, supervisory agreement, etc.) </a:t>
            </a:r>
            <a:r>
              <a:rPr lang="en-US" b="1" dirty="0">
                <a:cs typeface="Calibri"/>
              </a:rPr>
              <a:t>(red quote)</a:t>
            </a:r>
          </a:p>
          <a:p>
            <a:pPr marL="171450" indent="-171450">
              <a:buFont typeface="Calibri"/>
              <a:buChar char="-"/>
            </a:pPr>
            <a:r>
              <a:rPr lang="en-US" dirty="0">
                <a:cs typeface="Calibri"/>
              </a:rPr>
              <a:t>However, participants mentioned that there was a need for more guidance on how to deal with challenging situations (</a:t>
            </a:r>
            <a:r>
              <a:rPr lang="en-US" dirty="0" err="1">
                <a:cs typeface="Calibri"/>
              </a:rPr>
              <a:t>superivsee</a:t>
            </a:r>
            <a:r>
              <a:rPr lang="en-US" dirty="0">
                <a:cs typeface="Calibri"/>
              </a:rPr>
              <a:t> crying, </a:t>
            </a:r>
            <a:r>
              <a:rPr lang="en-US" dirty="0" err="1">
                <a:cs typeface="Calibri"/>
              </a:rPr>
              <a:t>confientidality</a:t>
            </a:r>
            <a:r>
              <a:rPr lang="en-US" dirty="0">
                <a:cs typeface="Calibri"/>
              </a:rPr>
              <a:t> being broken, etc.) </a:t>
            </a:r>
            <a:r>
              <a:rPr lang="en-US" b="1" dirty="0">
                <a:cs typeface="Calibri"/>
              </a:rPr>
              <a:t>bring in phase 4 bit on difficult emotions? </a:t>
            </a:r>
            <a:endParaRPr lang="en-US" b="1" dirty="0">
              <a:ea typeface="Calibri"/>
              <a:cs typeface="Calibri"/>
            </a:endParaRPr>
          </a:p>
          <a:p>
            <a:pPr marL="171450" indent="-171450">
              <a:buFont typeface="Calibri"/>
              <a:buChar char="-"/>
            </a:pPr>
            <a:endParaRPr lang="en-US" b="1" dirty="0">
              <a:cs typeface="Calibri"/>
            </a:endParaRPr>
          </a:p>
          <a:p>
            <a:endParaRPr lang="en-US" b="1" dirty="0">
              <a:cs typeface="Calibri"/>
            </a:endParaRPr>
          </a:p>
          <a:p>
            <a:endParaRPr lang="en-US" dirty="0">
              <a:cs typeface="Calibri"/>
            </a:endParaRPr>
          </a:p>
          <a:p>
            <a:pPr marL="171450" indent="-171450">
              <a:buFont typeface="Calibri"/>
              <a:buChar char="-"/>
            </a:pPr>
            <a:endParaRPr lang="en-US" b="1" dirty="0">
              <a:cs typeface="Calibri"/>
            </a:endParaRPr>
          </a:p>
          <a:p>
            <a:pPr marL="171450" indent="-171450">
              <a:buFont typeface="Calibri"/>
              <a:buChar char="-"/>
            </a:pPr>
            <a:endParaRPr lang="en-US" b="1" dirty="0">
              <a:cs typeface="Calibri"/>
            </a:endParaRPr>
          </a:p>
          <a:p>
            <a:pPr marL="171450" indent="-171450">
              <a:buFont typeface="Calibri"/>
              <a:buChar char="-"/>
            </a:pPr>
            <a:endParaRPr lang="en-US" dirty="0">
              <a:cs typeface="Calibri"/>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7</a:t>
            </a:fld>
            <a:endParaRPr lang="en-US"/>
          </a:p>
        </p:txBody>
      </p:sp>
    </p:spTree>
    <p:extLst>
      <p:ext uri="{BB962C8B-B14F-4D97-AF65-F5344CB8AC3E}">
        <p14:creationId xmlns:p14="http://schemas.microsoft.com/office/powerpoint/2010/main" val="95614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Implementation largely depends on LM</a:t>
            </a:r>
            <a:endParaRPr lang="en-US" dirty="0"/>
          </a:p>
          <a:p>
            <a:pPr marL="171450" indent="-171450">
              <a:buFont typeface="Calibri,Sans-Serif"/>
              <a:buChar char="-"/>
            </a:pPr>
            <a:r>
              <a:rPr lang="en-US" dirty="0"/>
              <a:t>Their buy-in is essential to ensure that resources are allocated to supervision (as previously explored)</a:t>
            </a:r>
            <a:endParaRPr lang="en-US" dirty="0">
              <a:ea typeface="Calibri"/>
              <a:cs typeface="Calibri"/>
            </a:endParaRPr>
          </a:p>
          <a:p>
            <a:pPr marL="171450" indent="-171450">
              <a:buFont typeface="Calibri,Sans-Serif"/>
              <a:buChar char="-"/>
            </a:pPr>
            <a:r>
              <a:rPr lang="en-US" dirty="0"/>
              <a:t>This buy-in can be increased by advocacy efforts (both within the training – adjusting the LM content to be more of 'making a case' for </a:t>
            </a:r>
            <a:r>
              <a:rPr lang="en-US" dirty="0" err="1"/>
              <a:t>sueprvision</a:t>
            </a:r>
            <a:r>
              <a:rPr lang="en-US" dirty="0"/>
              <a:t>) and through M&amp;E efforts that can provide qualitative and quantitative indicators on the impact of supervision – this is also important for donors to secure more funding </a:t>
            </a:r>
            <a:r>
              <a:rPr lang="en-US" b="1" dirty="0"/>
              <a:t>(refer to green quote)</a:t>
            </a:r>
            <a:endParaRPr lang="en-US" b="1" dirty="0">
              <a:ea typeface="Calibri"/>
              <a:cs typeface="Calibri"/>
            </a:endParaRPr>
          </a:p>
          <a:p>
            <a:pPr marL="171450" indent="-171450">
              <a:buFont typeface="Calibri,Sans-Serif"/>
              <a:buChar char="-"/>
            </a:pPr>
            <a:r>
              <a:rPr lang="en-US" dirty="0"/>
              <a:t>Implementation will also need LM to communicate with supervisors and supervisees </a:t>
            </a:r>
            <a:r>
              <a:rPr lang="en-US" b="1" dirty="0"/>
              <a:t>(blue quote)</a:t>
            </a:r>
            <a:r>
              <a:rPr lang="en-US" dirty="0"/>
              <a:t>, </a:t>
            </a:r>
            <a:r>
              <a:rPr lang="en-US" dirty="0" err="1"/>
              <a:t>particurarly</a:t>
            </a:r>
            <a:r>
              <a:rPr lang="en-US" dirty="0"/>
              <a:t> making sure that supervisees are part of the design and implementation process in order to ensure that supervision captures their needs </a:t>
            </a:r>
            <a:r>
              <a:rPr lang="en-US" b="1" dirty="0"/>
              <a:t>(red quote)</a:t>
            </a:r>
            <a:endParaRPr lang="en-US" b="1" dirty="0">
              <a:ea typeface="Calibri"/>
              <a:cs typeface="Calibri"/>
            </a:endParaRPr>
          </a:p>
          <a:p>
            <a:endParaRPr lang="en-US" dirty="0">
              <a:cs typeface="Calibri" panose="020F0502020204030204"/>
            </a:endParaRPr>
          </a:p>
          <a:p>
            <a:r>
              <a:rPr lang="en-US" b="1" dirty="0">
                <a:cs typeface="Calibri" panose="020F0502020204030204"/>
              </a:rPr>
              <a:t>Training Feedback</a:t>
            </a:r>
            <a:endParaRPr lang="en-US" dirty="0">
              <a:cs typeface="Calibri" panose="020F0502020204030204"/>
            </a:endParaRPr>
          </a:p>
          <a:p>
            <a:r>
              <a:rPr lang="en-US" dirty="0"/>
              <a:t>Participants found the online training challenging at times, mainly due to connectivity issues and would have preferred if it was in person. Nonetheless, they found it engaging and constructive, particularly highlighting the skill and knowledge of the IMS trainers/facilitators as facilitating learning. One participant commented on the need to culturally adapt the training, which agrees with the idea that the Handbook should be culturally adapted as well </a:t>
            </a:r>
            <a:r>
              <a:rPr lang="en-US" b="1" dirty="0"/>
              <a:t>(mention cultural adaptation for Phase 4?)</a:t>
            </a:r>
            <a:r>
              <a:rPr lang="en-US" dirty="0"/>
              <a:t>. Finally, multiple participants suggested that the IMS could be smaller, with some suggesting that it be separated into two sections (theoretical guide and practical guide). </a:t>
            </a:r>
            <a:endParaRPr lang="en-US" dirty="0">
              <a:ea typeface="Calibri"/>
              <a:cs typeface="Calibri"/>
            </a:endParaRPr>
          </a:p>
          <a:p>
            <a:br>
              <a:rPr lang="en-US" dirty="0">
                <a:cs typeface="+mn-lt"/>
              </a:rPr>
            </a:br>
            <a:endParaRPr lang="en-US" dirty="0"/>
          </a:p>
          <a:p>
            <a:pPr marL="171450" indent="-171450">
              <a:lnSpc>
                <a:spcPct val="90000"/>
              </a:lnSpc>
              <a:spcBef>
                <a:spcPts val="1000"/>
              </a:spcBef>
              <a:buFont typeface="Calibri,Sans-Serif"/>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8</a:t>
            </a:fld>
            <a:endParaRPr lang="en-US"/>
          </a:p>
        </p:txBody>
      </p:sp>
    </p:spTree>
    <p:extLst>
      <p:ext uri="{BB962C8B-B14F-4D97-AF65-F5344CB8AC3E}">
        <p14:creationId xmlns:p14="http://schemas.microsoft.com/office/powerpoint/2010/main" val="411505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paper builds on the previous paper by employing largely the same methodology to achieve largely the same aims, which are ------- </a:t>
            </a:r>
          </a:p>
          <a:p>
            <a:endParaRPr lang="en-US" b="1" dirty="0"/>
          </a:p>
          <a:p>
            <a:endParaRPr lang="en-US" b="1" dirty="0"/>
          </a:p>
          <a:p>
            <a:r>
              <a:rPr lang="en-US" b="1" dirty="0"/>
              <a:t>Methods: </a:t>
            </a:r>
            <a:endParaRPr lang="en-US" dirty="0">
              <a:cs typeface="Calibri"/>
            </a:endParaRPr>
          </a:p>
          <a:p>
            <a:endParaRPr lang="en-US" dirty="0"/>
          </a:p>
          <a:p>
            <a:r>
              <a:rPr lang="en-US" dirty="0"/>
              <a:t>These objectives were achieved through using a mixed methodology (using both quantitative and qualitative methods of analysis). Participants involved in quant analysis came from 3 separate IMS training cohorts (2 in 2021 and 1 in 2022, 2 in 2023), representing 6 different </a:t>
            </a:r>
            <a:r>
              <a:rPr lang="en-US" dirty="0" err="1"/>
              <a:t>organisations</a:t>
            </a:r>
            <a:r>
              <a:rPr lang="en-US" dirty="0"/>
              <a:t>. </a:t>
            </a:r>
          </a:p>
          <a:p>
            <a:endParaRPr lang="en-US" dirty="0"/>
          </a:p>
          <a:p>
            <a:r>
              <a:rPr lang="en-US" dirty="0"/>
              <a:t>Quantitative: Data was gathered across 3 timepoints (pre-post-1mo </a:t>
            </a:r>
            <a:r>
              <a:rPr lang="en-US" dirty="0" err="1"/>
              <a:t>followup</a:t>
            </a:r>
            <a:r>
              <a:rPr lang="en-US" dirty="0"/>
              <a:t>, 6mo, 12mo), participants completed a questionnaire that measured 7 different outcomes (burnout, STS, perceived supervision, general self-efficacy, turnover intention </a:t>
            </a:r>
            <a:r>
              <a:rPr lang="en-US" b="1" dirty="0"/>
              <a:t>different from previous paper</a:t>
            </a:r>
            <a:r>
              <a:rPr lang="en-US" dirty="0"/>
              <a:t>, supervision confidence and knowledge). So, for the baseline, post, and 1mo timepoints, there is some data overlap between this paper and the previous one from the training participants that were involved in that paper. However, this paper also adds data collection from those participants at the 6 and 12mo follow-up, as well as baseline, post, 1mo, 6mo and 12mo from participants from the two new trainings (</a:t>
            </a:r>
            <a:r>
              <a:rPr lang="en-US" dirty="0" err="1"/>
              <a:t>Bangaldesh</a:t>
            </a:r>
            <a:r>
              <a:rPr lang="en-US" dirty="0"/>
              <a:t> and Ethiopia). </a:t>
            </a:r>
          </a:p>
          <a:p>
            <a:endParaRPr lang="en-US" dirty="0">
              <a:cs typeface="Calibri"/>
            </a:endParaRPr>
          </a:p>
          <a:p>
            <a:r>
              <a:rPr lang="en-US" dirty="0">
                <a:cs typeface="Calibri"/>
              </a:rPr>
              <a:t>Qualitative: </a:t>
            </a:r>
            <a:r>
              <a:rPr lang="en-US" dirty="0"/>
              <a:t> Gathered through key informant interviews with IMS training participants at the 6month and 12month follow-up time points (instead of 1month as in previous paper – so largely the same participants from previous paper, just further in the implementation process).  10 participants took part in 6month and 5 in 12month (with some overlap). Aligned to the current study’s objectives, interview questions focused on the </a:t>
            </a:r>
            <a:r>
              <a:rPr lang="en-US" i="1" dirty="0"/>
              <a:t>implementation of the IMS following training and to elicit further feedback on the IMS Handbook.</a:t>
            </a:r>
            <a:r>
              <a:rPr lang="en-US" b="1" dirty="0"/>
              <a:t> </a:t>
            </a:r>
            <a:r>
              <a:rPr lang="en-US" dirty="0"/>
              <a:t>using open-ended, non-directive questions.</a:t>
            </a:r>
          </a:p>
          <a:p>
            <a:endParaRPr lang="en-US" dirty="0">
              <a:cs typeface="Calibri"/>
            </a:endParaRPr>
          </a:p>
          <a:p>
            <a:r>
              <a:rPr lang="en-US" b="1" dirty="0">
                <a:cs typeface="Calibri"/>
              </a:rPr>
              <a:t>Analysis</a:t>
            </a:r>
            <a:endParaRPr lang="en-US" dirty="0">
              <a:cs typeface="Calibri"/>
            </a:endParaRPr>
          </a:p>
          <a:p>
            <a:endParaRPr lang="en-US" b="1" dirty="0">
              <a:cs typeface="Calibri"/>
            </a:endParaRPr>
          </a:p>
          <a:p>
            <a:r>
              <a:rPr lang="en-US" dirty="0">
                <a:cs typeface="Calibri"/>
              </a:rPr>
              <a:t>Quant – </a:t>
            </a:r>
            <a:r>
              <a:rPr lang="en-US" dirty="0" err="1">
                <a:cs typeface="Calibri"/>
              </a:rPr>
              <a:t>Skillings</a:t>
            </a:r>
            <a:r>
              <a:rPr lang="en-US" dirty="0">
                <a:cs typeface="Calibri"/>
              </a:rPr>
              <a:t>-Mack test – allows for between </a:t>
            </a:r>
            <a:r>
              <a:rPr lang="en-US" dirty="0" err="1">
                <a:cs typeface="Calibri"/>
              </a:rPr>
              <a:t>timegroups</a:t>
            </a:r>
            <a:r>
              <a:rPr lang="en-US" dirty="0">
                <a:cs typeface="Calibri"/>
              </a:rPr>
              <a:t> comparisons – does a good job at working around missing data (which there was a lot of – baseline to 6/12mo). We decided to leave out the 12month data because of how little there was and how that could lead to any reported results being misleading</a:t>
            </a:r>
          </a:p>
          <a:p>
            <a:endParaRPr lang="en-US" dirty="0">
              <a:cs typeface="Calibri"/>
            </a:endParaRPr>
          </a:p>
          <a:p>
            <a:r>
              <a:rPr lang="en-US" dirty="0"/>
              <a:t>Thematic analysis (deductive and inductive) - </a:t>
            </a:r>
            <a:r>
              <a:rPr lang="en-US" b="1" dirty="0"/>
              <a:t>expand on what thematic analysis is</a:t>
            </a:r>
            <a:r>
              <a:rPr lang="en-US" dirty="0"/>
              <a:t>. Deductive approach means that participants responses were coded and themed in line with the 3 areas of concern/interview questions. Inductive means that open-coding was also conducted, capturing any themes that may be different from the 3 areas of concern.</a:t>
            </a:r>
          </a:p>
          <a:p>
            <a:endParaRPr lang="en-US" dirty="0">
              <a:cs typeface="Calibri"/>
            </a:endParaRPr>
          </a:p>
        </p:txBody>
      </p:sp>
      <p:sp>
        <p:nvSpPr>
          <p:cNvPr id="4" name="Slide Number Placeholder 3"/>
          <p:cNvSpPr>
            <a:spLocks noGrp="1"/>
          </p:cNvSpPr>
          <p:nvPr>
            <p:ph type="sldNum" sz="quarter" idx="5"/>
          </p:nvPr>
        </p:nvSpPr>
        <p:spPr/>
        <p:txBody>
          <a:bodyPr/>
          <a:lstStyle/>
          <a:p>
            <a:fld id="{83D97C69-AAD1-DB48-AB40-431933A9D6A3}" type="slidenum">
              <a:rPr lang="en-US" smtClean="0"/>
              <a:t>9</a:t>
            </a:fld>
            <a:endParaRPr lang="en-US"/>
          </a:p>
        </p:txBody>
      </p:sp>
    </p:spTree>
    <p:extLst>
      <p:ext uri="{BB962C8B-B14F-4D97-AF65-F5344CB8AC3E}">
        <p14:creationId xmlns:p14="http://schemas.microsoft.com/office/powerpoint/2010/main" val="204981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407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924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575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002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4364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988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65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525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974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181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928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591029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zemp@tcd.ie" TargetMode="External"/><Relationship Id="rId2" Type="http://schemas.openxmlformats.org/officeDocument/2006/relationships/hyperlink" Target="https://supervision-mhpss.or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jabbours@tcd.i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EEDFD83B-474E-42D8-99FD-250991624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3429000"/>
          </a:xfrm>
          <a:prstGeom prst="rect">
            <a:avLst/>
          </a:prstGeom>
          <a:ln>
            <a:noFill/>
          </a:ln>
          <a:effectLst>
            <a:outerShdw blurRad="4445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D74D0-DC9B-0E1F-2324-86F6857798F4}"/>
              </a:ext>
            </a:extLst>
          </p:cNvPr>
          <p:cNvSpPr>
            <a:spLocks noGrp="1"/>
          </p:cNvSpPr>
          <p:nvPr>
            <p:ph type="ctrTitle"/>
          </p:nvPr>
        </p:nvSpPr>
        <p:spPr>
          <a:xfrm>
            <a:off x="758952" y="384047"/>
            <a:ext cx="4730349" cy="2658201"/>
          </a:xfrm>
        </p:spPr>
        <p:txBody>
          <a:bodyPr vert="horz" lIns="91440" tIns="45720" rIns="91440" bIns="45720" rtlCol="0" anchor="ctr">
            <a:normAutofit/>
          </a:bodyPr>
          <a:lstStyle/>
          <a:p>
            <a:pPr algn="l"/>
            <a:r>
              <a:rPr lang="en-US" sz="3700">
                <a:latin typeface="Garamond"/>
              </a:rPr>
              <a:t>‘The Integrated Model for Supervision’</a:t>
            </a:r>
            <a:br>
              <a:rPr lang="en-US" sz="3700">
                <a:latin typeface="Garamond"/>
              </a:rPr>
            </a:br>
            <a:br>
              <a:rPr lang="en-US" sz="3700">
                <a:latin typeface="Garamond"/>
              </a:rPr>
            </a:br>
            <a:r>
              <a:rPr lang="en-US" sz="3700">
                <a:latin typeface="Garamond"/>
              </a:rPr>
              <a:t>Research Webinar</a:t>
            </a:r>
            <a:br>
              <a:rPr lang="en-US" sz="3700">
                <a:latin typeface="Garamond"/>
              </a:rPr>
            </a:br>
            <a:r>
              <a:rPr lang="en-US" sz="3700">
                <a:latin typeface="Garamond"/>
              </a:rPr>
              <a:t>February 15, 2024</a:t>
            </a:r>
          </a:p>
        </p:txBody>
      </p:sp>
      <p:sp>
        <p:nvSpPr>
          <p:cNvPr id="3" name="Subtitle 2">
            <a:extLst>
              <a:ext uri="{FF2B5EF4-FFF2-40B4-BE49-F238E27FC236}">
                <a16:creationId xmlns:a16="http://schemas.microsoft.com/office/drawing/2014/main" id="{EBB65E1C-E1EF-21E4-7DDF-A6456DAD0BB9}"/>
              </a:ext>
            </a:extLst>
          </p:cNvPr>
          <p:cNvSpPr>
            <a:spLocks noGrp="1"/>
          </p:cNvSpPr>
          <p:nvPr>
            <p:ph type="subTitle" idx="1"/>
          </p:nvPr>
        </p:nvSpPr>
        <p:spPr>
          <a:xfrm>
            <a:off x="6096000" y="384048"/>
            <a:ext cx="5257799" cy="2658201"/>
          </a:xfrm>
        </p:spPr>
        <p:txBody>
          <a:bodyPr vert="horz" lIns="91440" tIns="45720" rIns="91440" bIns="45720" rtlCol="0" anchor="ctr">
            <a:normAutofit/>
          </a:bodyPr>
          <a:lstStyle/>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a:latin typeface="Garamond"/>
              </a:rPr>
              <a:t>Presented by:  Chad </a:t>
            </a:r>
            <a:r>
              <a:rPr lang="en-US" sz="2000" err="1">
                <a:latin typeface="Garamond"/>
              </a:rPr>
              <a:t>Zemp</a:t>
            </a:r>
            <a:r>
              <a:rPr lang="en-US" sz="2000">
                <a:latin typeface="Garamond"/>
              </a:rPr>
              <a:t> &amp; Salam Jabbour</a:t>
            </a:r>
          </a:p>
          <a:p>
            <a:pPr indent="-228600" algn="l">
              <a:buFont typeface="Arial" panose="020B0604020202020204" pitchFamily="34" charset="0"/>
              <a:buChar char="•"/>
            </a:pPr>
            <a:endParaRPr lang="en-US" sz="2000">
              <a:latin typeface="Garamond"/>
            </a:endParaRPr>
          </a:p>
          <a:p>
            <a:pPr indent="-228600" algn="l">
              <a:buFont typeface="Arial" panose="020B0604020202020204" pitchFamily="34" charset="0"/>
              <a:buChar char="•"/>
            </a:pPr>
            <a:r>
              <a:rPr lang="en-US" sz="2000">
                <a:latin typeface="Garamond"/>
              </a:rPr>
              <a:t>PIs: Drs. </a:t>
            </a:r>
            <a:r>
              <a:rPr lang="en-US" sz="2000" err="1">
                <a:latin typeface="Garamond"/>
              </a:rPr>
              <a:t>Frédérique</a:t>
            </a:r>
            <a:r>
              <a:rPr lang="en-US" sz="2000">
                <a:latin typeface="Garamond"/>
              </a:rPr>
              <a:t> </a:t>
            </a:r>
            <a:r>
              <a:rPr lang="en-US" sz="2000" err="1">
                <a:latin typeface="Garamond"/>
              </a:rPr>
              <a:t>Vallières</a:t>
            </a:r>
            <a:r>
              <a:rPr lang="en-US" sz="2000">
                <a:latin typeface="Garamond"/>
              </a:rPr>
              <a:t> &amp; Meg Ryan </a:t>
            </a:r>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p:txBody>
      </p:sp>
      <p:pic>
        <p:nvPicPr>
          <p:cNvPr id="9" name="Picture 8">
            <a:extLst>
              <a:ext uri="{FF2B5EF4-FFF2-40B4-BE49-F238E27FC236}">
                <a16:creationId xmlns:a16="http://schemas.microsoft.com/office/drawing/2014/main" id="{575D9203-C4F9-3610-EF68-6237D9966920}"/>
              </a:ext>
            </a:extLst>
          </p:cNvPr>
          <p:cNvPicPr>
            <a:picLocks noChangeAspect="1"/>
          </p:cNvPicPr>
          <p:nvPr/>
        </p:nvPicPr>
        <p:blipFill>
          <a:blip r:embed="rId3"/>
          <a:stretch>
            <a:fillRect/>
          </a:stretch>
        </p:blipFill>
        <p:spPr>
          <a:xfrm>
            <a:off x="1272427" y="3928216"/>
            <a:ext cx="2884206" cy="2403505"/>
          </a:xfrm>
          <a:prstGeom prst="rect">
            <a:avLst/>
          </a:prstGeom>
        </p:spPr>
      </p:pic>
      <p:pic>
        <p:nvPicPr>
          <p:cNvPr id="5" name="Picture 4" descr="A blue and white logo&#10;&#10;Description automatically generated">
            <a:extLst>
              <a:ext uri="{FF2B5EF4-FFF2-40B4-BE49-F238E27FC236}">
                <a16:creationId xmlns:a16="http://schemas.microsoft.com/office/drawing/2014/main" id="{BC789065-FE32-37B9-D8C5-9A20963D48D4}"/>
              </a:ext>
            </a:extLst>
          </p:cNvPr>
          <p:cNvPicPr>
            <a:picLocks noChangeAspect="1"/>
          </p:cNvPicPr>
          <p:nvPr/>
        </p:nvPicPr>
        <p:blipFill>
          <a:blip r:embed="rId4"/>
          <a:stretch>
            <a:fillRect/>
          </a:stretch>
        </p:blipFill>
        <p:spPr>
          <a:xfrm>
            <a:off x="4890823" y="3916781"/>
            <a:ext cx="2403505" cy="2403505"/>
          </a:xfrm>
          <a:prstGeom prst="rect">
            <a:avLst/>
          </a:prstGeom>
          <a:effectLst/>
        </p:spPr>
      </p:pic>
      <p:pic>
        <p:nvPicPr>
          <p:cNvPr id="10" name="Picture 9" descr="A black and red logo&#10;&#10;Description automatically generated">
            <a:extLst>
              <a:ext uri="{FF2B5EF4-FFF2-40B4-BE49-F238E27FC236}">
                <a16:creationId xmlns:a16="http://schemas.microsoft.com/office/drawing/2014/main" id="{7C728A63-A38B-7579-C460-DB3DEAD49793}"/>
              </a:ext>
            </a:extLst>
          </p:cNvPr>
          <p:cNvPicPr>
            <a:picLocks noChangeAspect="1"/>
          </p:cNvPicPr>
          <p:nvPr/>
        </p:nvPicPr>
        <p:blipFill>
          <a:blip r:embed="rId5"/>
          <a:stretch>
            <a:fillRect/>
          </a:stretch>
        </p:blipFill>
        <p:spPr>
          <a:xfrm>
            <a:off x="8045313" y="4346790"/>
            <a:ext cx="3384884" cy="1531660"/>
          </a:xfrm>
          <a:prstGeom prst="rect">
            <a:avLst/>
          </a:prstGeom>
          <a:effectLst/>
        </p:spPr>
      </p:pic>
    </p:spTree>
    <p:extLst>
      <p:ext uri="{BB962C8B-B14F-4D97-AF65-F5344CB8AC3E}">
        <p14:creationId xmlns:p14="http://schemas.microsoft.com/office/powerpoint/2010/main" val="350374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3720-B1D3-BD69-5DA4-D4EA4E540926}"/>
              </a:ext>
            </a:extLst>
          </p:cNvPr>
          <p:cNvSpPr>
            <a:spLocks noGrp="1"/>
          </p:cNvSpPr>
          <p:nvPr>
            <p:ph type="title"/>
          </p:nvPr>
        </p:nvSpPr>
        <p:spPr>
          <a:xfrm>
            <a:off x="838200" y="365125"/>
            <a:ext cx="10515600" cy="900842"/>
          </a:xfrm>
          <a:solidFill>
            <a:schemeClr val="accent1">
              <a:lumMod val="60000"/>
              <a:lumOff val="40000"/>
            </a:schemeClr>
          </a:solidFill>
        </p:spPr>
        <p:txBody>
          <a:bodyPr/>
          <a:lstStyle/>
          <a:p>
            <a:pPr algn="ctr"/>
            <a:r>
              <a:rPr lang="en-US" sz="2400" b="1">
                <a:solidFill>
                  <a:schemeClr val="bg1"/>
                </a:solidFill>
                <a:latin typeface="Garamond"/>
              </a:rPr>
              <a:t>Implementing the IMS within humanitarian contexts (in progress; 2024) - Quantitative Results</a:t>
            </a:r>
            <a:endParaRPr lang="en-US" b="1">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7C90FE00-C4F2-2EE8-310B-DA5D162ADE11}"/>
              </a:ext>
            </a:extLst>
          </p:cNvPr>
          <p:cNvSpPr>
            <a:spLocks noGrp="1"/>
          </p:cNvSpPr>
          <p:nvPr>
            <p:ph sz="half" idx="1"/>
          </p:nvPr>
        </p:nvSpPr>
        <p:spPr/>
        <p:txBody>
          <a:bodyPr vert="horz" lIns="91440" tIns="45720" rIns="91440" bIns="45720" rtlCol="0" anchor="t">
            <a:normAutofit/>
          </a:bodyPr>
          <a:lstStyle/>
          <a:p>
            <a:pPr marL="0" indent="0">
              <a:buNone/>
            </a:pPr>
            <a:r>
              <a:rPr lang="en-US" sz="2000" b="1" dirty="0">
                <a:latin typeface="Garamond"/>
              </a:rPr>
              <a:t>Quantitative:</a:t>
            </a:r>
            <a:endParaRPr lang="en-US" sz="2000" dirty="0">
              <a:solidFill>
                <a:srgbClr val="808080"/>
              </a:solidFill>
              <a:latin typeface="Garamond"/>
            </a:endParaRPr>
          </a:p>
          <a:p>
            <a:pPr marL="285750" indent="-285750">
              <a:buFont typeface="Calibri" panose="020B0604020202020204" pitchFamily="34" charset="0"/>
              <a:buChar char="-"/>
            </a:pPr>
            <a:r>
              <a:rPr lang="en-US" sz="2000" dirty="0">
                <a:latin typeface="Garamond"/>
              </a:rPr>
              <a:t>Significant decreases in:</a:t>
            </a:r>
            <a:endParaRPr lang="en-US" sz="2000" dirty="0">
              <a:solidFill>
                <a:srgbClr val="808080"/>
              </a:solidFill>
              <a:latin typeface="Garamond"/>
            </a:endParaRPr>
          </a:p>
          <a:p>
            <a:pPr lvl="1"/>
            <a:r>
              <a:rPr lang="en-US" sz="2000" dirty="0">
                <a:latin typeface="Garamond"/>
              </a:rPr>
              <a:t>Burnout </a:t>
            </a:r>
            <a:endParaRPr lang="en-US" sz="2000" dirty="0">
              <a:solidFill>
                <a:srgbClr val="808080"/>
              </a:solidFill>
              <a:latin typeface="Garamond"/>
            </a:endParaRPr>
          </a:p>
          <a:p>
            <a:pPr lvl="1"/>
            <a:r>
              <a:rPr lang="en-US" sz="2000" dirty="0">
                <a:latin typeface="Garamond"/>
              </a:rPr>
              <a:t>STS</a:t>
            </a:r>
            <a:endParaRPr lang="en-US" sz="2000" dirty="0">
              <a:solidFill>
                <a:srgbClr val="808080"/>
              </a:solidFill>
              <a:latin typeface="Garamond"/>
            </a:endParaRPr>
          </a:p>
          <a:p>
            <a:pPr>
              <a:buFont typeface="Calibri" panose="020B0604020202020204" pitchFamily="34" charset="0"/>
              <a:buChar char="-"/>
            </a:pPr>
            <a:r>
              <a:rPr lang="en-US" sz="2000" dirty="0">
                <a:latin typeface="Garamond"/>
              </a:rPr>
              <a:t>Significant increases in:</a:t>
            </a:r>
            <a:endParaRPr lang="en-US" sz="2000" dirty="0">
              <a:solidFill>
                <a:srgbClr val="808080"/>
              </a:solidFill>
              <a:latin typeface="Garamond"/>
            </a:endParaRPr>
          </a:p>
          <a:p>
            <a:pPr lvl="1"/>
            <a:r>
              <a:rPr lang="en-US" sz="2000" dirty="0">
                <a:latin typeface="Garamond"/>
              </a:rPr>
              <a:t>Knowledge</a:t>
            </a:r>
            <a:endParaRPr lang="en-US" sz="2000" dirty="0">
              <a:solidFill>
                <a:srgbClr val="808080"/>
              </a:solidFill>
              <a:latin typeface="Garamond"/>
            </a:endParaRPr>
          </a:p>
          <a:p>
            <a:pPr lvl="1"/>
            <a:r>
              <a:rPr lang="en-US" sz="2000" dirty="0">
                <a:latin typeface="Garamond"/>
              </a:rPr>
              <a:t>Confidence</a:t>
            </a:r>
          </a:p>
          <a:p>
            <a:pPr lvl="1"/>
            <a:r>
              <a:rPr lang="en-US" sz="2000" dirty="0">
                <a:latin typeface="Garamond"/>
                <a:cs typeface="Calibri"/>
              </a:rPr>
              <a:t>General self-efficacy</a:t>
            </a:r>
          </a:p>
        </p:txBody>
      </p:sp>
    </p:spTree>
    <p:extLst>
      <p:ext uri="{BB962C8B-B14F-4D97-AF65-F5344CB8AC3E}">
        <p14:creationId xmlns:p14="http://schemas.microsoft.com/office/powerpoint/2010/main" val="201662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657E9-A901-32B1-0EC1-40CE7AB77C69}"/>
              </a:ext>
            </a:extLst>
          </p:cNvPr>
          <p:cNvSpPr>
            <a:spLocks noGrp="1"/>
          </p:cNvSpPr>
          <p:nvPr>
            <p:ph idx="1"/>
          </p:nvPr>
        </p:nvSpPr>
        <p:spPr>
          <a:xfrm>
            <a:off x="752341" y="1503653"/>
            <a:ext cx="10515600" cy="4351338"/>
          </a:xfrm>
        </p:spPr>
        <p:txBody>
          <a:bodyPr vert="horz" lIns="91440" tIns="45720" rIns="91440" bIns="45720" rtlCol="0" anchor="t">
            <a:normAutofit fontScale="92500" lnSpcReduction="10000"/>
          </a:bodyPr>
          <a:lstStyle/>
          <a:p>
            <a:pPr marL="0" indent="0">
              <a:buNone/>
            </a:pPr>
            <a:endParaRPr lang="en-US" sz="1300" dirty="0">
              <a:solidFill>
                <a:srgbClr val="808080"/>
              </a:solidFill>
              <a:latin typeface="Garamond"/>
            </a:endParaRPr>
          </a:p>
          <a:p>
            <a:pPr>
              <a:buFont typeface="Calibri,Sans-Serif" panose="020B0604020202020204" pitchFamily="34" charset="0"/>
              <a:buChar char="-"/>
            </a:pPr>
            <a:r>
              <a:rPr lang="en-US" sz="1900" dirty="0">
                <a:latin typeface="Garamond"/>
              </a:rPr>
              <a:t>Implementation of IMS needs to be:</a:t>
            </a:r>
            <a:endParaRPr lang="en-US" sz="1900" dirty="0">
              <a:solidFill>
                <a:srgbClr val="808080"/>
              </a:solidFill>
              <a:latin typeface="Garamond"/>
            </a:endParaRPr>
          </a:p>
          <a:p>
            <a:pPr lvl="1"/>
            <a:r>
              <a:rPr lang="en-US" sz="1900" dirty="0">
                <a:latin typeface="Garamond"/>
              </a:rPr>
              <a:t>Driven by a 'gaps analysis'</a:t>
            </a:r>
            <a:endParaRPr lang="en-US" sz="1900" dirty="0">
              <a:solidFill>
                <a:srgbClr val="808080"/>
              </a:solidFill>
              <a:latin typeface="Garamond"/>
            </a:endParaRPr>
          </a:p>
          <a:p>
            <a:pPr lvl="1"/>
            <a:r>
              <a:rPr lang="en-US" sz="1900" dirty="0">
                <a:latin typeface="Garamond"/>
              </a:rPr>
              <a:t>Gradual</a:t>
            </a:r>
            <a:endParaRPr lang="en-US" sz="1900" dirty="0">
              <a:solidFill>
                <a:srgbClr val="808080"/>
              </a:solidFill>
              <a:latin typeface="Garamond"/>
            </a:endParaRPr>
          </a:p>
          <a:p>
            <a:pPr lvl="1"/>
            <a:r>
              <a:rPr lang="en-US" sz="1900" dirty="0">
                <a:latin typeface="Garamond"/>
              </a:rPr>
              <a:t>Collaborative</a:t>
            </a:r>
            <a:endParaRPr lang="en-US" sz="1900" dirty="0">
              <a:solidFill>
                <a:srgbClr val="808080"/>
              </a:solidFill>
              <a:latin typeface="Garamond"/>
            </a:endParaRPr>
          </a:p>
          <a:p>
            <a:pPr lvl="1"/>
            <a:r>
              <a:rPr lang="en-US" sz="1900" dirty="0">
                <a:latin typeface="Garamond"/>
              </a:rPr>
              <a:t>Flexible</a:t>
            </a:r>
            <a:endParaRPr lang="en-US" sz="1900" dirty="0">
              <a:solidFill>
                <a:srgbClr val="808080"/>
              </a:solidFill>
              <a:latin typeface="Garamond"/>
            </a:endParaRPr>
          </a:p>
          <a:p>
            <a:pPr>
              <a:buFont typeface="Calibri,Sans-Serif" panose="020B0604020202020204" pitchFamily="34" charset="0"/>
              <a:buChar char="-"/>
            </a:pPr>
            <a:r>
              <a:rPr lang="en-US" sz="1900" dirty="0">
                <a:latin typeface="Garamond"/>
              </a:rPr>
              <a:t>Barriers to implementation</a:t>
            </a:r>
            <a:endParaRPr lang="en-US" sz="1900" dirty="0">
              <a:solidFill>
                <a:srgbClr val="808080"/>
              </a:solidFill>
              <a:latin typeface="Garamond"/>
            </a:endParaRPr>
          </a:p>
          <a:p>
            <a:pPr>
              <a:buFont typeface="Calibri,Sans-Serif" panose="020B0604020202020204" pitchFamily="34" charset="0"/>
              <a:buChar char="-"/>
            </a:pPr>
            <a:r>
              <a:rPr lang="en-US" sz="1900" dirty="0">
                <a:latin typeface="Garamond"/>
              </a:rPr>
              <a:t>Need for systemic change</a:t>
            </a:r>
            <a:endParaRPr lang="en-US" sz="1900" dirty="0">
              <a:solidFill>
                <a:srgbClr val="808080"/>
              </a:solidFill>
              <a:latin typeface="Garamond"/>
            </a:endParaRPr>
          </a:p>
          <a:p>
            <a:pPr>
              <a:buFont typeface="Calibri,Sans-Serif" panose="020B0604020202020204" pitchFamily="34" charset="0"/>
              <a:buChar char="-"/>
            </a:pPr>
            <a:r>
              <a:rPr lang="en-US" sz="1900" dirty="0">
                <a:latin typeface="Garamond"/>
              </a:rPr>
              <a:t>Impact of the IMS</a:t>
            </a:r>
            <a:endParaRPr lang="en-US" sz="1900" dirty="0">
              <a:solidFill>
                <a:srgbClr val="808080"/>
              </a:solidFill>
              <a:latin typeface="Garamond"/>
            </a:endParaRPr>
          </a:p>
          <a:p>
            <a:pPr lvl="1"/>
            <a:r>
              <a:rPr lang="en-US" sz="1900" dirty="0">
                <a:latin typeface="Garamond"/>
              </a:rPr>
              <a:t>Improved well-being</a:t>
            </a:r>
            <a:endParaRPr lang="en-US" sz="1900" dirty="0">
              <a:solidFill>
                <a:srgbClr val="808080"/>
              </a:solidFill>
              <a:latin typeface="Garamond"/>
            </a:endParaRPr>
          </a:p>
          <a:p>
            <a:pPr lvl="1"/>
            <a:r>
              <a:rPr lang="en-US" sz="1900" dirty="0">
                <a:latin typeface="Garamond"/>
              </a:rPr>
              <a:t>Decreased staff turnover</a:t>
            </a:r>
            <a:endParaRPr lang="en-US" sz="1900" dirty="0">
              <a:solidFill>
                <a:srgbClr val="808080"/>
              </a:solidFill>
              <a:latin typeface="Garamond"/>
            </a:endParaRPr>
          </a:p>
          <a:p>
            <a:pPr lvl="1"/>
            <a:r>
              <a:rPr lang="en-US" sz="1900" dirty="0">
                <a:latin typeface="Garamond"/>
              </a:rPr>
              <a:t>Enhanced team dynamics (collaboration)</a:t>
            </a:r>
            <a:endParaRPr lang="en-US" sz="1900" dirty="0">
              <a:solidFill>
                <a:srgbClr val="808080"/>
              </a:solidFill>
              <a:latin typeface="Garamond"/>
            </a:endParaRPr>
          </a:p>
          <a:p>
            <a:pPr lvl="1"/>
            <a:r>
              <a:rPr lang="en-US" sz="1900" dirty="0">
                <a:latin typeface="Garamond"/>
              </a:rPr>
              <a:t>Improved quality of work</a:t>
            </a:r>
            <a:endParaRPr lang="en-US" sz="1900" dirty="0">
              <a:solidFill>
                <a:srgbClr val="808080"/>
              </a:solidFill>
              <a:latin typeface="Garamond"/>
            </a:endParaRPr>
          </a:p>
          <a:p>
            <a:pPr>
              <a:buFont typeface="Calibri,Sans-Serif" panose="020B0604020202020204" pitchFamily="34" charset="0"/>
              <a:buChar char="-"/>
            </a:pPr>
            <a:r>
              <a:rPr lang="en-US" sz="1900" dirty="0">
                <a:latin typeface="Garamond"/>
              </a:rPr>
              <a:t>Sustainability measures</a:t>
            </a:r>
            <a:endParaRPr lang="en-US" sz="1900" dirty="0">
              <a:solidFill>
                <a:srgbClr val="808080"/>
              </a:solidFill>
              <a:latin typeface="Garamond"/>
            </a:endParaRPr>
          </a:p>
          <a:p>
            <a:endParaRPr lang="en-US" dirty="0">
              <a:ea typeface="Calibri"/>
              <a:cs typeface="Calibri"/>
            </a:endParaRPr>
          </a:p>
        </p:txBody>
      </p:sp>
      <p:sp>
        <p:nvSpPr>
          <p:cNvPr id="5" name="TextBox 4">
            <a:extLst>
              <a:ext uri="{FF2B5EF4-FFF2-40B4-BE49-F238E27FC236}">
                <a16:creationId xmlns:a16="http://schemas.microsoft.com/office/drawing/2014/main" id="{7D86A075-BDEE-F838-A71A-D838001914B6}"/>
              </a:ext>
            </a:extLst>
          </p:cNvPr>
          <p:cNvSpPr txBox="1"/>
          <p:nvPr/>
        </p:nvSpPr>
        <p:spPr>
          <a:xfrm>
            <a:off x="7007576" y="4989968"/>
            <a:ext cx="43643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FF0000"/>
                </a:solidFill>
                <a:latin typeface="Garamond"/>
                <a:ea typeface="Calibri"/>
                <a:cs typeface="Calibri"/>
              </a:rPr>
              <a:t>"We do believe that the IMS is a low-cost implementation model that has improved quality of services and sustainability" (Management, Jordan, 6 months)"</a:t>
            </a:r>
            <a:endParaRPr lang="en-US" sz="1400" b="1">
              <a:solidFill>
                <a:srgbClr val="FF0000"/>
              </a:solidFill>
              <a:latin typeface="Garamond"/>
              <a:ea typeface="Calibri"/>
              <a:cs typeface="Calibri"/>
            </a:endParaRPr>
          </a:p>
        </p:txBody>
      </p:sp>
      <p:sp>
        <p:nvSpPr>
          <p:cNvPr id="7" name="Title 1">
            <a:extLst>
              <a:ext uri="{FF2B5EF4-FFF2-40B4-BE49-F238E27FC236}">
                <a16:creationId xmlns:a16="http://schemas.microsoft.com/office/drawing/2014/main" id="{5510CC3A-F61D-E9C3-C48C-ADE96423F28E}"/>
              </a:ext>
            </a:extLst>
          </p:cNvPr>
          <p:cNvSpPr>
            <a:spLocks noGrp="1"/>
          </p:cNvSpPr>
          <p:nvPr>
            <p:ph type="title"/>
          </p:nvPr>
        </p:nvSpPr>
        <p:spPr>
          <a:xfrm>
            <a:off x="838200" y="365125"/>
            <a:ext cx="10515600" cy="900842"/>
          </a:xfrm>
          <a:solidFill>
            <a:schemeClr val="accent1">
              <a:lumMod val="60000"/>
              <a:lumOff val="40000"/>
            </a:schemeClr>
          </a:solidFill>
        </p:spPr>
        <p:txBody>
          <a:bodyPr/>
          <a:lstStyle/>
          <a:p>
            <a:pPr algn="ctr"/>
            <a:r>
              <a:rPr lang="en-US" sz="2400" b="1">
                <a:solidFill>
                  <a:schemeClr val="bg1"/>
                </a:solidFill>
                <a:latin typeface="Garamond"/>
              </a:rPr>
              <a:t>Implementing the IMS within humanitarian contexts (in progress; 2024) - Qualitative Results</a:t>
            </a:r>
            <a:endParaRPr lang="en-US" b="1">
              <a:solidFill>
                <a:schemeClr val="bg1"/>
              </a:solidFill>
              <a:cs typeface="Calibri Light" panose="020F0302020204030204"/>
            </a:endParaRPr>
          </a:p>
        </p:txBody>
      </p:sp>
      <p:sp>
        <p:nvSpPr>
          <p:cNvPr id="8" name="TextBox 7">
            <a:extLst>
              <a:ext uri="{FF2B5EF4-FFF2-40B4-BE49-F238E27FC236}">
                <a16:creationId xmlns:a16="http://schemas.microsoft.com/office/drawing/2014/main" id="{1D3F41BD-42E7-5CED-6096-C8BB449FBE1C}"/>
              </a:ext>
            </a:extLst>
          </p:cNvPr>
          <p:cNvSpPr txBox="1"/>
          <p:nvPr/>
        </p:nvSpPr>
        <p:spPr>
          <a:xfrm>
            <a:off x="6950688" y="3428025"/>
            <a:ext cx="46242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70C0"/>
                </a:solidFill>
                <a:latin typeface="Garamond"/>
                <a:ea typeface="Calibri"/>
                <a:cs typeface="Calibri"/>
              </a:rPr>
              <a:t>"They [management] are in agreement with the supervision system, with the IMS. They are very appreciative of any suggestion, they are willing to hear on how to develop the system. It took time but it is happening. I can see the changes, I can see the spaces that they are making for us" (Management, Jordan, 6 months)</a:t>
            </a:r>
          </a:p>
        </p:txBody>
      </p:sp>
      <p:sp>
        <p:nvSpPr>
          <p:cNvPr id="9" name="TextBox 8">
            <a:extLst>
              <a:ext uri="{FF2B5EF4-FFF2-40B4-BE49-F238E27FC236}">
                <a16:creationId xmlns:a16="http://schemas.microsoft.com/office/drawing/2014/main" id="{7F744790-FA64-1DC1-CD15-D409F9296D37}"/>
              </a:ext>
            </a:extLst>
          </p:cNvPr>
          <p:cNvSpPr txBox="1"/>
          <p:nvPr/>
        </p:nvSpPr>
        <p:spPr>
          <a:xfrm>
            <a:off x="6950451" y="1508399"/>
            <a:ext cx="418415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B050"/>
                </a:solidFill>
                <a:latin typeface="Garamond"/>
                <a:ea typeface="Calibri"/>
                <a:cs typeface="Calibri"/>
              </a:rPr>
              <a:t>"I already have used the Handbook and extracted quotes for proposals and things even in terms of advocating for staff to be like ‘the global standard says’, so I think that in itself has been really helpful just having that information when people are like what does this supervision even mean how is it different to what we are doing, to extract from the IMS" (Management, Afghanistan, 6 months)</a:t>
            </a:r>
            <a:endParaRPr lang="en-US">
              <a:solidFill>
                <a:srgbClr val="00B050"/>
              </a:solidFill>
              <a:latin typeface="Garamond"/>
            </a:endParaRPr>
          </a:p>
        </p:txBody>
      </p:sp>
    </p:spTree>
    <p:extLst>
      <p:ext uri="{BB962C8B-B14F-4D97-AF65-F5344CB8AC3E}">
        <p14:creationId xmlns:p14="http://schemas.microsoft.com/office/powerpoint/2010/main" val="63927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A555-BCA8-25D3-D706-3CBEB0FF0E64}"/>
              </a:ext>
            </a:extLst>
          </p:cNvPr>
          <p:cNvSpPr>
            <a:spLocks noGrp="1"/>
          </p:cNvSpPr>
          <p:nvPr>
            <p:ph type="title"/>
          </p:nvPr>
        </p:nvSpPr>
        <p:spPr>
          <a:xfrm>
            <a:off x="838200" y="365125"/>
            <a:ext cx="10515600" cy="888350"/>
          </a:xfrm>
          <a:solidFill>
            <a:schemeClr val="accent1">
              <a:lumMod val="60000"/>
              <a:lumOff val="40000"/>
            </a:schemeClr>
          </a:solidFill>
        </p:spPr>
        <p:txBody>
          <a:bodyPr>
            <a:normAutofit/>
          </a:bodyPr>
          <a:lstStyle/>
          <a:p>
            <a:pPr algn="ctr"/>
            <a:r>
              <a:rPr lang="en-US" sz="2400" b="1">
                <a:solidFill>
                  <a:schemeClr val="bg1"/>
                </a:solidFill>
                <a:latin typeface="Garamond"/>
              </a:rPr>
              <a:t>Gender Considerations in the IMS (O’Sullivan et al, 2023)</a:t>
            </a:r>
            <a:endParaRPr lang="en-US" b="1">
              <a:solidFill>
                <a:schemeClr val="bg1"/>
              </a:solidFill>
              <a:cs typeface="Calibri Light"/>
            </a:endParaRPr>
          </a:p>
        </p:txBody>
      </p:sp>
      <p:pic>
        <p:nvPicPr>
          <p:cNvPr id="6" name="Content Placeholder 5" descr="A screenshot of a computer&#10;&#10;Description automatically generated">
            <a:extLst>
              <a:ext uri="{FF2B5EF4-FFF2-40B4-BE49-F238E27FC236}">
                <a16:creationId xmlns:a16="http://schemas.microsoft.com/office/drawing/2014/main" id="{BD6F27F3-FEE1-B03E-9D0F-793527AD4C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62954" y="1484467"/>
            <a:ext cx="6294122" cy="4667909"/>
          </a:xfrm>
        </p:spPr>
      </p:pic>
      <p:sp>
        <p:nvSpPr>
          <p:cNvPr id="7" name="TextBox 6">
            <a:extLst>
              <a:ext uri="{FF2B5EF4-FFF2-40B4-BE49-F238E27FC236}">
                <a16:creationId xmlns:a16="http://schemas.microsoft.com/office/drawing/2014/main" id="{BBC2FE9F-76CD-981C-D963-59EFA33FCD2D}"/>
              </a:ext>
            </a:extLst>
          </p:cNvPr>
          <p:cNvSpPr txBox="1"/>
          <p:nvPr/>
        </p:nvSpPr>
        <p:spPr>
          <a:xfrm>
            <a:off x="838200" y="1542797"/>
            <a:ext cx="4624754" cy="4247317"/>
          </a:xfrm>
          <a:prstGeom prst="rect">
            <a:avLst/>
          </a:prstGeom>
          <a:noFill/>
        </p:spPr>
        <p:txBody>
          <a:bodyPr wrap="square" rtlCol="0">
            <a:spAutoFit/>
          </a:bodyPr>
          <a:lstStyle/>
          <a:p>
            <a:r>
              <a:rPr lang="en-IE">
                <a:effectLst/>
                <a:latin typeface="Garamond" panose="02020404030301010803" pitchFamily="18" charset="0"/>
              </a:rPr>
              <a:t>Study Aims: </a:t>
            </a:r>
          </a:p>
          <a:p>
            <a:r>
              <a:rPr lang="en-IE">
                <a:latin typeface="Garamond" panose="02020404030301010803" pitchFamily="18" charset="0"/>
              </a:rPr>
              <a:t>- </a:t>
            </a:r>
            <a:r>
              <a:rPr lang="en-IE">
                <a:effectLst/>
                <a:latin typeface="Garamond" panose="02020404030301010803" pitchFamily="18" charset="0"/>
              </a:rPr>
              <a:t>to identify key gender considerations for supportive supervision within MHPSS </a:t>
            </a:r>
          </a:p>
          <a:p>
            <a:r>
              <a:rPr lang="en-IE">
                <a:latin typeface="Garamond" panose="02020404030301010803" pitchFamily="18" charset="0"/>
              </a:rPr>
              <a:t>- to</a:t>
            </a:r>
            <a:r>
              <a:rPr lang="en-IE">
                <a:effectLst/>
                <a:latin typeface="Garamond" panose="02020404030301010803" pitchFamily="18" charset="0"/>
              </a:rPr>
              <a:t> ascertain how gender considerations should be incorporated into the IMS Handbook and</a:t>
            </a:r>
          </a:p>
          <a:p>
            <a:r>
              <a:rPr lang="en-IE">
                <a:effectLst/>
                <a:latin typeface="Garamond" panose="02020404030301010803" pitchFamily="18" charset="0"/>
              </a:rPr>
              <a:t>accompanying training guides.</a:t>
            </a:r>
          </a:p>
          <a:p>
            <a:endParaRPr lang="en-IE">
              <a:latin typeface="Garamond" panose="02020404030301010803" pitchFamily="18" charset="0"/>
            </a:endParaRPr>
          </a:p>
          <a:p>
            <a:r>
              <a:rPr lang="en-IE">
                <a:effectLst/>
                <a:latin typeface="Garamond" panose="02020404030301010803" pitchFamily="18" charset="0"/>
              </a:rPr>
              <a:t>Methods: </a:t>
            </a:r>
          </a:p>
          <a:p>
            <a:r>
              <a:rPr lang="en-IE">
                <a:latin typeface="Garamond" panose="02020404030301010803" pitchFamily="18" charset="0"/>
              </a:rPr>
              <a:t>- Qualitative study </a:t>
            </a:r>
          </a:p>
          <a:p>
            <a:r>
              <a:rPr lang="en-IE">
                <a:latin typeface="Garamond" panose="02020404030301010803" pitchFamily="18" charset="0"/>
              </a:rPr>
              <a:t>- Key informant interviews (N=12; n=8 women, n=4 men)</a:t>
            </a:r>
          </a:p>
          <a:p>
            <a:r>
              <a:rPr lang="en-IE">
                <a:latin typeface="Garamond" panose="02020404030301010803" pitchFamily="18" charset="0"/>
              </a:rPr>
              <a:t>- September 2020-September 2022 </a:t>
            </a:r>
          </a:p>
          <a:p>
            <a:endParaRPr lang="en-IE">
              <a:effectLst/>
              <a:latin typeface="Garamond" panose="02020404030301010803" pitchFamily="18" charset="0"/>
            </a:endParaRPr>
          </a:p>
          <a:p>
            <a:r>
              <a:rPr lang="en-IE">
                <a:latin typeface="Garamond" panose="02020404030301010803" pitchFamily="18" charset="0"/>
              </a:rPr>
              <a:t>Analysis: </a:t>
            </a:r>
          </a:p>
          <a:p>
            <a:r>
              <a:rPr lang="en-IE">
                <a:latin typeface="Garamond" panose="02020404030301010803" pitchFamily="18" charset="0"/>
              </a:rPr>
              <a:t>- Thematic Analysis</a:t>
            </a:r>
            <a:endParaRPr lang="en-IE">
              <a:effectLst/>
              <a:latin typeface="Garamond" panose="02020404030301010803" pitchFamily="18" charset="0"/>
            </a:endParaRPr>
          </a:p>
        </p:txBody>
      </p:sp>
    </p:spTree>
    <p:extLst>
      <p:ext uri="{BB962C8B-B14F-4D97-AF65-F5344CB8AC3E}">
        <p14:creationId xmlns:p14="http://schemas.microsoft.com/office/powerpoint/2010/main" val="93691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FDE3-3785-0BEF-62CC-ACFE1A28EDAB}"/>
              </a:ext>
            </a:extLst>
          </p:cNvPr>
          <p:cNvSpPr>
            <a:spLocks noGrp="1"/>
          </p:cNvSpPr>
          <p:nvPr>
            <p:ph type="title"/>
          </p:nvPr>
        </p:nvSpPr>
        <p:spPr>
          <a:xfrm>
            <a:off x="838200" y="365125"/>
            <a:ext cx="10515600" cy="576055"/>
          </a:xfrm>
          <a:solidFill>
            <a:schemeClr val="accent1">
              <a:lumMod val="60000"/>
              <a:lumOff val="40000"/>
            </a:schemeClr>
          </a:solidFill>
        </p:spPr>
        <p:txBody>
          <a:bodyPr>
            <a:normAutofit/>
          </a:bodyPr>
          <a:lstStyle/>
          <a:p>
            <a:pPr algn="ctr"/>
            <a:r>
              <a:rPr lang="en-US" sz="2400" b="1">
                <a:solidFill>
                  <a:schemeClr val="bg1"/>
                </a:solidFill>
                <a:latin typeface="Garamond"/>
              </a:rPr>
              <a:t>Gender Considerations in the IMS (O’Sullivan et al, 2023) - Results</a:t>
            </a:r>
            <a:endParaRPr lang="en-US" b="1">
              <a:solidFill>
                <a:schemeClr val="bg1"/>
              </a:solidFill>
              <a:cs typeface="Calibri Light"/>
            </a:endParaRPr>
          </a:p>
        </p:txBody>
      </p:sp>
      <p:sp>
        <p:nvSpPr>
          <p:cNvPr id="3" name="Content Placeholder 2">
            <a:extLst>
              <a:ext uri="{FF2B5EF4-FFF2-40B4-BE49-F238E27FC236}">
                <a16:creationId xmlns:a16="http://schemas.microsoft.com/office/drawing/2014/main" id="{984FE061-1E49-3721-3928-CAD3CAFBEFEB}"/>
              </a:ext>
            </a:extLst>
          </p:cNvPr>
          <p:cNvSpPr>
            <a:spLocks noGrp="1"/>
          </p:cNvSpPr>
          <p:nvPr>
            <p:ph sz="half" idx="1"/>
          </p:nvPr>
        </p:nvSpPr>
        <p:spPr>
          <a:xfrm>
            <a:off x="838200" y="1251002"/>
            <a:ext cx="5181600" cy="4351338"/>
          </a:xfrm>
        </p:spPr>
        <p:txBody>
          <a:bodyPr vert="horz" lIns="91440" tIns="45720" rIns="91440" bIns="45720" rtlCol="0" anchor="t">
            <a:normAutofit/>
          </a:bodyPr>
          <a:lstStyle/>
          <a:p>
            <a:pPr marL="0" indent="0">
              <a:buNone/>
            </a:pPr>
            <a:r>
              <a:rPr lang="en-US" sz="1600">
                <a:latin typeface="Garamond"/>
              </a:rPr>
              <a:t>Results: </a:t>
            </a:r>
            <a:endParaRPr lang="en-US" sz="1600">
              <a:latin typeface="Garamond" panose="02020404030301010803" pitchFamily="18" charset="0"/>
            </a:endParaRPr>
          </a:p>
          <a:p>
            <a:pPr marL="0" indent="0">
              <a:buNone/>
            </a:pPr>
            <a:r>
              <a:rPr lang="en-US" sz="1600">
                <a:latin typeface="Garamond"/>
              </a:rPr>
              <a:t>- Context matters (includes aspects related to culture, religion, and gender roles/expectations):</a:t>
            </a:r>
          </a:p>
          <a:p>
            <a:pPr lvl="1"/>
            <a:r>
              <a:rPr lang="en-US" sz="1600">
                <a:latin typeface="Garamond"/>
              </a:rPr>
              <a:t>Some women had to step down from supervisory roles because of caretaking duties </a:t>
            </a:r>
            <a:endParaRPr lang="en-US" sz="1600">
              <a:latin typeface="Garamond" panose="02020404030301010803" pitchFamily="18" charset="0"/>
            </a:endParaRPr>
          </a:p>
          <a:p>
            <a:pPr marL="0" indent="0">
              <a:buNone/>
            </a:pPr>
            <a:r>
              <a:rPr lang="en-US" sz="1600">
                <a:latin typeface="Garamond"/>
              </a:rPr>
              <a:t>- Recruitment: Less supervisory (“leadership”) roles afforded to women within MHPSS despite constituting the majority of the task force </a:t>
            </a:r>
            <a:endParaRPr lang="en-US" sz="1600">
              <a:latin typeface="Garamond" panose="02020404030301010803" pitchFamily="18" charset="0"/>
            </a:endParaRPr>
          </a:p>
          <a:p>
            <a:pPr marL="0" indent="0">
              <a:buNone/>
            </a:pPr>
            <a:r>
              <a:rPr lang="en-US" sz="1600">
                <a:latin typeface="Garamond"/>
              </a:rPr>
              <a:t>- Within supervisory relationships: </a:t>
            </a:r>
            <a:endParaRPr lang="en-US" sz="1600">
              <a:latin typeface="Garamond" panose="02020404030301010803" pitchFamily="18" charset="0"/>
            </a:endParaRPr>
          </a:p>
          <a:p>
            <a:pPr lvl="1"/>
            <a:r>
              <a:rPr lang="en-US" sz="1600">
                <a:latin typeface="Garamond"/>
              </a:rPr>
              <a:t>Discussions around safety of women supervisees was more common </a:t>
            </a:r>
            <a:endParaRPr lang="en-US" sz="1600">
              <a:latin typeface="Garamond" panose="02020404030301010803" pitchFamily="18" charset="0"/>
            </a:endParaRPr>
          </a:p>
          <a:p>
            <a:pPr lvl="1"/>
            <a:r>
              <a:rPr lang="en-US" sz="1600">
                <a:latin typeface="Garamond"/>
              </a:rPr>
              <a:t>Supervisors incorporated reflective practices related to gender </a:t>
            </a:r>
            <a:endParaRPr lang="en-US" sz="1600">
              <a:latin typeface="Garamond" panose="02020404030301010803" pitchFamily="18" charset="0"/>
            </a:endParaRPr>
          </a:p>
          <a:p>
            <a:pPr marL="0" indent="0">
              <a:buNone/>
            </a:pPr>
            <a:r>
              <a:rPr lang="en-US" sz="1600">
                <a:latin typeface="Garamond"/>
              </a:rPr>
              <a:t>- Supervision Formats: gender preferences for pairing with supervisors and other supervisees</a:t>
            </a:r>
          </a:p>
          <a:p>
            <a:pPr marL="0" indent="0">
              <a:buNone/>
            </a:pPr>
            <a:endParaRPr lang="en-US" sz="1800">
              <a:latin typeface="Garamond" panose="02020404030301010803" pitchFamily="18" charset="0"/>
            </a:endParaRPr>
          </a:p>
          <a:p>
            <a:pPr marL="457200" lvl="1" indent="0">
              <a:buNone/>
            </a:pPr>
            <a:endParaRPr lang="en-US" sz="1400">
              <a:latin typeface="Garamond" panose="02020404030301010803" pitchFamily="18" charset="0"/>
            </a:endParaRPr>
          </a:p>
          <a:p>
            <a:pPr marL="457200" lvl="1" indent="0">
              <a:buNone/>
            </a:pPr>
            <a:endParaRPr lang="en-US" sz="1400">
              <a:latin typeface="Garamond" panose="02020404030301010803" pitchFamily="18" charset="0"/>
            </a:endParaRPr>
          </a:p>
          <a:p>
            <a:pPr marL="0" indent="0">
              <a:buNone/>
            </a:pPr>
            <a:endParaRPr lang="en-US" sz="1800">
              <a:latin typeface="Garamond" panose="02020404030301010803" pitchFamily="18" charset="0"/>
            </a:endParaRPr>
          </a:p>
          <a:p>
            <a:pPr lvl="1"/>
            <a:endParaRPr lang="en-US" sz="1400">
              <a:latin typeface="Garamond" panose="02020404030301010803" pitchFamily="18" charset="0"/>
            </a:endParaRPr>
          </a:p>
          <a:p>
            <a:pPr lvl="1"/>
            <a:endParaRPr lang="en-US" sz="1400">
              <a:latin typeface="Garamond" panose="02020404030301010803" pitchFamily="18" charset="0"/>
            </a:endParaRPr>
          </a:p>
        </p:txBody>
      </p:sp>
      <p:pic>
        <p:nvPicPr>
          <p:cNvPr id="6" name="Content Placeholder 5" descr="A list of gender roles&#10;&#10;Description automatically generated with medium confidence">
            <a:extLst>
              <a:ext uri="{FF2B5EF4-FFF2-40B4-BE49-F238E27FC236}">
                <a16:creationId xmlns:a16="http://schemas.microsoft.com/office/drawing/2014/main" id="{A26B08D2-63C8-19F6-6E2C-A4037192DBB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0093" y="1160585"/>
            <a:ext cx="4589584" cy="5332290"/>
          </a:xfrm>
        </p:spPr>
      </p:pic>
    </p:spTree>
    <p:extLst>
      <p:ext uri="{BB962C8B-B14F-4D97-AF65-F5344CB8AC3E}">
        <p14:creationId xmlns:p14="http://schemas.microsoft.com/office/powerpoint/2010/main" val="3720764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D79-666A-8928-9D6F-A635961DBE0A}"/>
              </a:ext>
            </a:extLst>
          </p:cNvPr>
          <p:cNvSpPr>
            <a:spLocks noGrp="1"/>
          </p:cNvSpPr>
          <p:nvPr>
            <p:ph type="title"/>
          </p:nvPr>
        </p:nvSpPr>
        <p:spPr>
          <a:xfrm>
            <a:off x="838200" y="365125"/>
            <a:ext cx="10515600" cy="713465"/>
          </a:xfrm>
          <a:solidFill>
            <a:schemeClr val="accent1">
              <a:lumMod val="60000"/>
              <a:lumOff val="40000"/>
            </a:schemeClr>
          </a:solidFill>
        </p:spPr>
        <p:txBody>
          <a:bodyPr>
            <a:normAutofit/>
          </a:bodyPr>
          <a:lstStyle/>
          <a:p>
            <a:pPr algn="ctr"/>
            <a:r>
              <a:rPr lang="en-US" sz="2400" b="1">
                <a:solidFill>
                  <a:schemeClr val="bg1"/>
                </a:solidFill>
                <a:latin typeface="Garamond"/>
              </a:rPr>
              <a:t>Workforce Considerations for the IMS (in progress; 2024)</a:t>
            </a:r>
            <a:endParaRPr lang="en-US" b="1">
              <a:solidFill>
                <a:schemeClr val="bg1"/>
              </a:solidFill>
              <a:cs typeface="Calibri Light"/>
            </a:endParaRPr>
          </a:p>
        </p:txBody>
      </p:sp>
      <p:sp>
        <p:nvSpPr>
          <p:cNvPr id="4" name="Content Placeholder 3">
            <a:extLst>
              <a:ext uri="{FF2B5EF4-FFF2-40B4-BE49-F238E27FC236}">
                <a16:creationId xmlns:a16="http://schemas.microsoft.com/office/drawing/2014/main" id="{ACB1A364-7B69-42F9-785D-E19C3F12878D}"/>
              </a:ext>
            </a:extLst>
          </p:cNvPr>
          <p:cNvSpPr>
            <a:spLocks noGrp="1"/>
          </p:cNvSpPr>
          <p:nvPr>
            <p:ph sz="half" idx="1"/>
          </p:nvPr>
        </p:nvSpPr>
        <p:spPr/>
        <p:txBody>
          <a:bodyPr vert="horz" lIns="91440" tIns="45720" rIns="91440" bIns="45720" rtlCol="0" anchor="t">
            <a:noAutofit/>
          </a:bodyPr>
          <a:lstStyle/>
          <a:p>
            <a:pPr marL="0" indent="0">
              <a:buNone/>
            </a:pPr>
            <a:r>
              <a:rPr lang="en-US" sz="1600">
                <a:latin typeface="Garamond"/>
              </a:rPr>
              <a:t>Study Aim:</a:t>
            </a:r>
          </a:p>
          <a:p>
            <a:pPr marL="0" indent="0">
              <a:buNone/>
            </a:pPr>
            <a:r>
              <a:rPr lang="en-US" sz="1600">
                <a:latin typeface="Garamond"/>
                <a:ea typeface="Calibri" panose="020F0502020204030204" pitchFamily="34" charset="0"/>
                <a:cs typeface="Arial"/>
              </a:rPr>
              <a:t>- </a:t>
            </a:r>
            <a:r>
              <a:rPr lang="en-IE" sz="1600">
                <a:latin typeface="Garamond"/>
                <a:ea typeface="Calibri" panose="020F0502020204030204" pitchFamily="34" charset="0"/>
                <a:cs typeface="Arial"/>
              </a:rPr>
              <a:t>to understand </a:t>
            </a:r>
            <a:r>
              <a:rPr lang="en-IE" sz="1600">
                <a:effectLst/>
                <a:latin typeface="Garamond"/>
                <a:ea typeface="Calibri" panose="020F0502020204030204" pitchFamily="34" charset="0"/>
                <a:cs typeface="Arial"/>
              </a:rPr>
              <a:t>experiences of humanitarian </a:t>
            </a:r>
            <a:r>
              <a:rPr lang="en-IE" sz="1600" i="1">
                <a:effectLst/>
                <a:latin typeface="Garamond"/>
                <a:ea typeface="Calibri" panose="020F0502020204030204" pitchFamily="34" charset="0"/>
                <a:cs typeface="Arial"/>
              </a:rPr>
              <a:t>volunteers </a:t>
            </a:r>
            <a:r>
              <a:rPr lang="en-IE" sz="1600">
                <a:effectLst/>
                <a:latin typeface="Garamond"/>
                <a:ea typeface="Calibri" panose="020F0502020204030204" pitchFamily="34" charset="0"/>
                <a:cs typeface="Arial"/>
              </a:rPr>
              <a:t>within organisations that began to adopt and implement the IMS</a:t>
            </a:r>
            <a:r>
              <a:rPr lang="en-IE" sz="1600">
                <a:latin typeface="Garamond"/>
                <a:ea typeface="Calibri" panose="020F0502020204030204" pitchFamily="34" charset="0"/>
                <a:cs typeface="Arial"/>
              </a:rPr>
              <a:t> </a:t>
            </a:r>
            <a:endParaRPr lang="en-IE" sz="1600">
              <a:effectLst/>
              <a:latin typeface="Garamond" panose="02020404030301010803" pitchFamily="18" charset="0"/>
              <a:ea typeface="Calibri" panose="020F0502020204030204" pitchFamily="34" charset="0"/>
              <a:cs typeface="Arial" panose="020B0604020202020204" pitchFamily="34" charset="0"/>
            </a:endParaRPr>
          </a:p>
          <a:p>
            <a:pPr marL="0" indent="0">
              <a:buNone/>
            </a:pPr>
            <a:endParaRPr lang="en-IE" sz="1600">
              <a:latin typeface="Garamond" panose="02020404030301010803" pitchFamily="18" charset="0"/>
              <a:cs typeface="Arial" panose="020B0604020202020204" pitchFamily="34" charset="0"/>
            </a:endParaRPr>
          </a:p>
          <a:p>
            <a:pPr marL="0" indent="0">
              <a:buNone/>
            </a:pPr>
            <a:r>
              <a:rPr lang="en-IE" sz="1600">
                <a:latin typeface="Garamond"/>
                <a:cs typeface="Arial"/>
              </a:rPr>
              <a:t>Methods: </a:t>
            </a:r>
            <a:endParaRPr lang="en-IE" sz="1600">
              <a:latin typeface="Garamond" panose="02020404030301010803" pitchFamily="18" charset="0"/>
              <a:cs typeface="Arial" panose="020B0604020202020204" pitchFamily="34" charset="0"/>
            </a:endParaRPr>
          </a:p>
          <a:p>
            <a:pPr marL="0" indent="0">
              <a:buNone/>
            </a:pPr>
            <a:r>
              <a:rPr lang="en-IE" sz="1600">
                <a:latin typeface="Garamond"/>
                <a:cs typeface="Arial"/>
              </a:rPr>
              <a:t>- Qualitative study </a:t>
            </a:r>
            <a:endParaRPr lang="en-IE" sz="1600">
              <a:latin typeface="Garamond" panose="02020404030301010803" pitchFamily="18" charset="0"/>
              <a:cs typeface="Arial" panose="020B0604020202020204" pitchFamily="34" charset="0"/>
            </a:endParaRPr>
          </a:p>
          <a:p>
            <a:pPr marL="0" indent="0">
              <a:buNone/>
            </a:pPr>
            <a:r>
              <a:rPr lang="en-IE" sz="1600">
                <a:latin typeface="Garamond"/>
                <a:cs typeface="Arial"/>
              </a:rPr>
              <a:t>- Individual interviews (</a:t>
            </a:r>
            <a:r>
              <a:rPr lang="en-US" sz="1600">
                <a:latin typeface="Garamond"/>
              </a:rPr>
              <a:t>N=9 individuals from </a:t>
            </a:r>
            <a:r>
              <a:rPr lang="en-US" sz="1600" b="1">
                <a:latin typeface="Garamond"/>
              </a:rPr>
              <a:t>Bangladesh</a:t>
            </a:r>
            <a:r>
              <a:rPr lang="en-US" sz="1600">
                <a:latin typeface="Garamond"/>
              </a:rPr>
              <a:t> who participated in the IMS training)</a:t>
            </a:r>
          </a:p>
          <a:p>
            <a:pPr marL="0" indent="0">
              <a:buNone/>
            </a:pPr>
            <a:r>
              <a:rPr lang="en-US" sz="1600">
                <a:latin typeface="Garamond"/>
              </a:rPr>
              <a:t>- September 2023 </a:t>
            </a:r>
            <a:endParaRPr lang="en-US" sz="1600">
              <a:latin typeface="Garamond" panose="02020404030301010803" pitchFamily="18" charset="0"/>
            </a:endParaRPr>
          </a:p>
          <a:p>
            <a:pPr marL="0" indent="0">
              <a:buNone/>
            </a:pPr>
            <a:endParaRPr lang="en-US" sz="1600">
              <a:latin typeface="Garamond" panose="02020404030301010803" pitchFamily="18" charset="0"/>
            </a:endParaRPr>
          </a:p>
          <a:p>
            <a:pPr marL="0" indent="0">
              <a:buNone/>
            </a:pPr>
            <a:r>
              <a:rPr lang="en-US" sz="1600">
                <a:latin typeface="Garamond"/>
              </a:rPr>
              <a:t>Analysis: </a:t>
            </a:r>
            <a:endParaRPr lang="en-US" sz="1600">
              <a:latin typeface="Garamond" panose="02020404030301010803" pitchFamily="18" charset="0"/>
            </a:endParaRPr>
          </a:p>
          <a:p>
            <a:pPr marL="0" indent="0">
              <a:buNone/>
            </a:pPr>
            <a:r>
              <a:rPr lang="en-US" sz="1600">
                <a:latin typeface="Garamond"/>
              </a:rPr>
              <a:t>- Thematic Analysis</a:t>
            </a:r>
          </a:p>
        </p:txBody>
      </p:sp>
      <p:sp>
        <p:nvSpPr>
          <p:cNvPr id="5" name="Content Placeholder 4">
            <a:extLst>
              <a:ext uri="{FF2B5EF4-FFF2-40B4-BE49-F238E27FC236}">
                <a16:creationId xmlns:a16="http://schemas.microsoft.com/office/drawing/2014/main" id="{D031C330-7E82-3A7D-05F2-7F425469744F}"/>
              </a:ext>
            </a:extLst>
          </p:cNvPr>
          <p:cNvSpPr>
            <a:spLocks noGrp="1"/>
          </p:cNvSpPr>
          <p:nvPr>
            <p:ph sz="half" idx="2"/>
          </p:nvPr>
        </p:nvSpPr>
        <p:spPr>
          <a:xfrm>
            <a:off x="6441831" y="1825625"/>
            <a:ext cx="5181600" cy="4351338"/>
          </a:xfrm>
        </p:spPr>
        <p:txBody>
          <a:bodyPr vert="horz" lIns="91440" tIns="45720" rIns="91440" bIns="45720" rtlCol="0" anchor="t">
            <a:normAutofit/>
          </a:bodyPr>
          <a:lstStyle/>
          <a:p>
            <a:pPr marL="0" indent="0">
              <a:buNone/>
            </a:pPr>
            <a:r>
              <a:rPr lang="en-US" sz="1600">
                <a:latin typeface="Garamond"/>
              </a:rPr>
              <a:t>Results: </a:t>
            </a:r>
            <a:endParaRPr lang="en-US" sz="1600">
              <a:latin typeface="Garamond" panose="02020404030301010803" pitchFamily="18" charset="0"/>
            </a:endParaRPr>
          </a:p>
          <a:p>
            <a:pPr marL="0" indent="0">
              <a:buNone/>
            </a:pPr>
            <a:r>
              <a:rPr lang="en-US" sz="1600">
                <a:effectLst/>
                <a:latin typeface="Garamond"/>
                <a:ea typeface="Calibri" panose="020F0502020204030204" pitchFamily="34" charset="0"/>
                <a:cs typeface="Arial"/>
              </a:rPr>
              <a:t>- </a:t>
            </a:r>
            <a:r>
              <a:rPr lang="en-IE" sz="1600">
                <a:effectLst/>
                <a:latin typeface="Garamond"/>
                <a:ea typeface="Calibri" panose="020F0502020204030204" pitchFamily="34" charset="0"/>
                <a:cs typeface="Arial"/>
              </a:rPr>
              <a:t>Unique challenges of volunteering that can be mitigated by supervision	</a:t>
            </a:r>
          </a:p>
          <a:p>
            <a:pPr lvl="1"/>
            <a:r>
              <a:rPr lang="en-IE" sz="1600">
                <a:latin typeface="Garamond"/>
                <a:ea typeface="Calibri" panose="020F0502020204030204" pitchFamily="34" charset="0"/>
                <a:cs typeface="Arial"/>
              </a:rPr>
              <a:t>Emotional difficulties at work, competing life and work demands, competitiveness among other volunteers</a:t>
            </a:r>
            <a:endParaRPr lang="en-IE" sz="1600">
              <a:effectLst/>
              <a:latin typeface="Garamond"/>
              <a:ea typeface="Calibri" panose="020F0502020204030204" pitchFamily="34" charset="0"/>
              <a:cs typeface="Arial"/>
            </a:endParaRPr>
          </a:p>
          <a:p>
            <a:pPr marL="0" indent="0">
              <a:buNone/>
            </a:pPr>
            <a:r>
              <a:rPr lang="en-IE" sz="1600">
                <a:latin typeface="Garamond"/>
                <a:ea typeface="Calibri" panose="020F0502020204030204" pitchFamily="34" charset="0"/>
                <a:cs typeface="Arial"/>
              </a:rPr>
              <a:t>- </a:t>
            </a:r>
            <a:r>
              <a:rPr lang="en-IE" sz="1600">
                <a:effectLst/>
                <a:latin typeface="Garamond"/>
                <a:ea typeface="Calibri" panose="020F0502020204030204" pitchFamily="34" charset="0"/>
                <a:cs typeface="Arial"/>
              </a:rPr>
              <a:t>Adapting supervision for volunteers</a:t>
            </a:r>
          </a:p>
          <a:p>
            <a:pPr lvl="1"/>
            <a:r>
              <a:rPr lang="en-IE" sz="1600">
                <a:latin typeface="Garamond"/>
                <a:ea typeface="Calibri" panose="020F0502020204030204" pitchFamily="34" charset="0"/>
                <a:cs typeface="Arial"/>
              </a:rPr>
              <a:t> </a:t>
            </a:r>
            <a:r>
              <a:rPr lang="en-IE" sz="1600">
                <a:solidFill>
                  <a:srgbClr val="000000"/>
                </a:solidFill>
                <a:effectLst/>
                <a:latin typeface="Garamond"/>
                <a:ea typeface="Calibri" panose="020F0502020204030204" pitchFamily="34" charset="0"/>
                <a:cs typeface="Arial"/>
              </a:rPr>
              <a:t>Increased focus on emotional support and motivation, more discussions around safety</a:t>
            </a:r>
            <a:r>
              <a:rPr lang="en-IE" sz="1600">
                <a:solidFill>
                  <a:srgbClr val="000000"/>
                </a:solidFill>
                <a:latin typeface="Garamond"/>
                <a:ea typeface="Calibri" panose="020F0502020204030204" pitchFamily="34" charset="0"/>
                <a:cs typeface="Arial"/>
              </a:rPr>
              <a:t> </a:t>
            </a:r>
            <a:endParaRPr lang="en-IE" sz="1600">
              <a:solidFill>
                <a:srgbClr val="000000"/>
              </a:solidFill>
              <a:effectLst/>
              <a:latin typeface="Garamond" panose="02020404030301010803" pitchFamily="18" charset="0"/>
              <a:ea typeface="Calibri" panose="020F0502020204030204" pitchFamily="34" charset="0"/>
              <a:cs typeface="Arial" panose="020B0604020202020204" pitchFamily="34" charset="0"/>
            </a:endParaRPr>
          </a:p>
          <a:p>
            <a:pPr lvl="1"/>
            <a:r>
              <a:rPr lang="en-IE" sz="1600">
                <a:solidFill>
                  <a:srgbClr val="000000"/>
                </a:solidFill>
                <a:latin typeface="Garamond"/>
                <a:ea typeface="Calibri" panose="020F0502020204030204" pitchFamily="34" charset="0"/>
                <a:cs typeface="Arial"/>
              </a:rPr>
              <a:t>Supervisors cited needing less frequent sessions than volunteers </a:t>
            </a:r>
            <a:endParaRPr lang="en-IE" sz="1600">
              <a:solidFill>
                <a:srgbClr val="000000"/>
              </a:solidFill>
              <a:effectLst/>
              <a:latin typeface="Garamond" panose="02020404030301010803" pitchFamily="18" charset="0"/>
              <a:ea typeface="Calibri" panose="020F0502020204030204" pitchFamily="34" charset="0"/>
              <a:cs typeface="Arial" panose="020B0604020202020204" pitchFamily="34" charset="0"/>
            </a:endParaRPr>
          </a:p>
          <a:p>
            <a:pPr marL="0" indent="0">
              <a:buNone/>
            </a:pPr>
            <a:r>
              <a:rPr lang="en-IE" sz="1600">
                <a:effectLst/>
                <a:latin typeface="Garamond"/>
                <a:ea typeface="Calibri" panose="020F0502020204030204" pitchFamily="34" charset="0"/>
                <a:cs typeface="Arial"/>
              </a:rPr>
              <a:t>- Organisational conditions for volunteer supervision.</a:t>
            </a:r>
            <a:r>
              <a:rPr lang="en-IE" sz="1600">
                <a:latin typeface="Garamond"/>
                <a:ea typeface="Calibri" panose="020F0502020204030204" pitchFamily="34" charset="0"/>
                <a:cs typeface="Arial"/>
              </a:rPr>
              <a:t> </a:t>
            </a:r>
            <a:endParaRPr lang="en-IE" sz="1600">
              <a:effectLst/>
              <a:latin typeface="Garamond" panose="02020404030301010803" pitchFamily="18" charset="0"/>
              <a:ea typeface="Calibri" panose="020F0502020204030204" pitchFamily="34" charset="0"/>
              <a:cs typeface="Arial" panose="020B0604020202020204" pitchFamily="34" charset="0"/>
            </a:endParaRPr>
          </a:p>
          <a:p>
            <a:pPr lvl="1"/>
            <a:r>
              <a:rPr lang="en-IE" sz="1600">
                <a:latin typeface="Garamond"/>
                <a:ea typeface="Calibri" panose="020F0502020204030204" pitchFamily="34" charset="0"/>
                <a:cs typeface="Arial"/>
              </a:rPr>
              <a:t>Funding and reshuffling of funds to prioritise sustainable supportive supervision practices</a:t>
            </a:r>
            <a:endParaRPr lang="en-IE" sz="1600">
              <a:effectLst/>
              <a:latin typeface="Garamond"/>
              <a:ea typeface="Calibri" panose="020F0502020204030204" pitchFamily="34" charset="0"/>
              <a:cs typeface="Arial"/>
            </a:endParaRPr>
          </a:p>
          <a:p>
            <a:endParaRPr lang="en-US"/>
          </a:p>
        </p:txBody>
      </p:sp>
    </p:spTree>
    <p:extLst>
      <p:ext uri="{BB962C8B-B14F-4D97-AF65-F5344CB8AC3E}">
        <p14:creationId xmlns:p14="http://schemas.microsoft.com/office/powerpoint/2010/main" val="291203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7F0B-1E4C-16A8-1780-A0E86FA1469E}"/>
              </a:ext>
            </a:extLst>
          </p:cNvPr>
          <p:cNvSpPr>
            <a:spLocks noGrp="1"/>
          </p:cNvSpPr>
          <p:nvPr>
            <p:ph type="title"/>
          </p:nvPr>
        </p:nvSpPr>
        <p:spPr>
          <a:xfrm>
            <a:off x="838200" y="202732"/>
            <a:ext cx="10515600" cy="775924"/>
          </a:xfrm>
          <a:solidFill>
            <a:schemeClr val="accent1">
              <a:lumMod val="60000"/>
              <a:lumOff val="40000"/>
            </a:schemeClr>
          </a:solidFill>
        </p:spPr>
        <p:txBody>
          <a:bodyPr>
            <a:normAutofit/>
          </a:bodyPr>
          <a:lstStyle/>
          <a:p>
            <a:pPr algn="ctr"/>
            <a:r>
              <a:rPr lang="en-US" sz="2400" b="1">
                <a:solidFill>
                  <a:schemeClr val="bg1"/>
                </a:solidFill>
                <a:latin typeface="Garamond"/>
              </a:rPr>
              <a:t>Practical Implications</a:t>
            </a:r>
            <a:endParaRPr lang="en-US">
              <a:solidFill>
                <a:schemeClr val="bg1"/>
              </a:solidFill>
            </a:endParaRPr>
          </a:p>
        </p:txBody>
      </p:sp>
      <p:sp>
        <p:nvSpPr>
          <p:cNvPr id="3" name="Content Placeholder 2">
            <a:extLst>
              <a:ext uri="{FF2B5EF4-FFF2-40B4-BE49-F238E27FC236}">
                <a16:creationId xmlns:a16="http://schemas.microsoft.com/office/drawing/2014/main" id="{2DA0ACFA-09F3-0746-A76A-D2B7BF190708}"/>
              </a:ext>
            </a:extLst>
          </p:cNvPr>
          <p:cNvSpPr>
            <a:spLocks noGrp="1"/>
          </p:cNvSpPr>
          <p:nvPr>
            <p:ph idx="1"/>
          </p:nvPr>
        </p:nvSpPr>
        <p:spPr>
          <a:xfrm>
            <a:off x="838200" y="1213527"/>
            <a:ext cx="10515600" cy="4351338"/>
          </a:xfrm>
        </p:spPr>
        <p:txBody>
          <a:bodyPr vert="horz" lIns="91440" tIns="45720" rIns="91440" bIns="45720" rtlCol="0" anchor="t">
            <a:normAutofit fontScale="92500"/>
          </a:bodyPr>
          <a:lstStyle/>
          <a:p>
            <a:pPr marL="0" indent="0">
              <a:buNone/>
            </a:pPr>
            <a:r>
              <a:rPr lang="en-US" sz="1600" b="1" dirty="0">
                <a:latin typeface="Garamond"/>
              </a:rPr>
              <a:t>How does the research translate into actionable points for </a:t>
            </a:r>
            <a:r>
              <a:rPr lang="en-US" sz="1600" b="1" dirty="0" err="1">
                <a:latin typeface="Garamond"/>
              </a:rPr>
              <a:t>organisations</a:t>
            </a:r>
            <a:r>
              <a:rPr lang="en-US" sz="1600" b="1" dirty="0">
                <a:latin typeface="Garamond"/>
              </a:rPr>
              <a:t> incorporating the IMS? </a:t>
            </a:r>
            <a:endParaRPr lang="en-US" sz="1600" b="1" dirty="0">
              <a:latin typeface="Garamond" panose="02020404030301010803" pitchFamily="18" charset="0"/>
            </a:endParaRPr>
          </a:p>
          <a:p>
            <a:pPr marL="285750" indent="-285750">
              <a:buFont typeface="Calibri" panose="020B0604020202020204" pitchFamily="34" charset="0"/>
              <a:buChar char="-"/>
            </a:pPr>
            <a:r>
              <a:rPr lang="en-US" sz="1600" dirty="0">
                <a:latin typeface="Garamond"/>
                <a:cs typeface="Calibri"/>
              </a:rPr>
              <a:t>There needs to be true buy-in from </a:t>
            </a:r>
            <a:r>
              <a:rPr lang="en-US" sz="1600" dirty="0" err="1">
                <a:latin typeface="Garamond"/>
                <a:cs typeface="Calibri"/>
              </a:rPr>
              <a:t>organisations</a:t>
            </a:r>
            <a:r>
              <a:rPr lang="en-US" sz="1600" dirty="0">
                <a:latin typeface="Garamond"/>
                <a:cs typeface="Calibri"/>
              </a:rPr>
              <a:t>, with people in leadership roles who recognize its importance so that it can be properly implemented (Ryan et al, 2023)</a:t>
            </a:r>
            <a:endParaRPr lang="en-US" dirty="0">
              <a:ea typeface="Calibri" panose="020F0502020204030204"/>
              <a:cs typeface="Calibri" panose="020F0502020204030204"/>
            </a:endParaRPr>
          </a:p>
          <a:p>
            <a:pPr marL="285750" indent="-285750">
              <a:buFont typeface="Calibri" panose="020B0604020202020204" pitchFamily="34" charset="0"/>
              <a:buChar char="-"/>
            </a:pPr>
            <a:r>
              <a:rPr lang="en-US" sz="1600" dirty="0">
                <a:latin typeface="Garamond"/>
                <a:cs typeface="Calibri"/>
              </a:rPr>
              <a:t>Leadership representation should be present in the IMS trainings (Ryan et al, 2023)</a:t>
            </a:r>
          </a:p>
          <a:p>
            <a:pPr marL="285750" indent="-285750">
              <a:buFont typeface="Calibri" panose="020B0604020202020204" pitchFamily="34" charset="0"/>
              <a:buChar char="-"/>
            </a:pPr>
            <a:r>
              <a:rPr lang="en-US" sz="1600" dirty="0">
                <a:latin typeface="Garamond"/>
                <a:cs typeface="Calibri"/>
              </a:rPr>
              <a:t>Implementation should be collaborative, with particular emphasis on involving supervisees in the process (Ryan et al; 2023)</a:t>
            </a:r>
          </a:p>
          <a:p>
            <a:pPr marL="285750" indent="-285750">
              <a:buFont typeface="Calibri" panose="020B0604020202020204" pitchFamily="34" charset="0"/>
              <a:buChar char="-"/>
            </a:pPr>
            <a:r>
              <a:rPr lang="en-US" sz="1600" dirty="0">
                <a:latin typeface="Garamond"/>
                <a:cs typeface="Calibri"/>
              </a:rPr>
              <a:t>Implementation can be informed by a 'gaps analysis' (Implementing the IMS, 2024). This could be particularly helpful given low resources (i.e., allows for supervision to focus on the areas of greatest need)</a:t>
            </a:r>
          </a:p>
          <a:p>
            <a:pPr marL="285750" indent="-285750">
              <a:buFont typeface="Calibri" panose="020B0604020202020204" pitchFamily="34" charset="0"/>
              <a:buChar char="-"/>
            </a:pPr>
            <a:r>
              <a:rPr lang="en-US" sz="1600" dirty="0">
                <a:latin typeface="Garamond"/>
                <a:cs typeface="Calibri"/>
              </a:rPr>
              <a:t>Similarly, implementation can be done gradually (doesn't have to be 'all or nothing'). </a:t>
            </a:r>
            <a:r>
              <a:rPr lang="en-US" sz="1600" dirty="0" err="1">
                <a:latin typeface="Garamond"/>
                <a:cs typeface="Calibri"/>
              </a:rPr>
              <a:t>Organisations</a:t>
            </a:r>
            <a:r>
              <a:rPr lang="en-US" sz="1600" dirty="0">
                <a:latin typeface="Garamond"/>
                <a:cs typeface="Calibri"/>
              </a:rPr>
              <a:t> can also look for ways to integrate supervision into already existing systems/structures (Implementing the IMS, 2024).</a:t>
            </a:r>
          </a:p>
          <a:p>
            <a:pPr marL="285750" indent="-285750">
              <a:buFont typeface="Calibri" panose="020B0604020202020204" pitchFamily="34" charset="0"/>
              <a:buChar char="-"/>
            </a:pPr>
            <a:r>
              <a:rPr lang="en-US" sz="1600" dirty="0">
                <a:latin typeface="Garamond"/>
              </a:rPr>
              <a:t>There is no implementation without a well-defined and robust M&amp;E system (Ryan et al., 2023; Implementing the IMS, 2024)</a:t>
            </a:r>
          </a:p>
          <a:p>
            <a:pPr marL="285750" indent="-285750">
              <a:buFont typeface="Calibri" panose="020B0604020202020204" pitchFamily="34" charset="0"/>
              <a:buChar char="-"/>
            </a:pPr>
            <a:r>
              <a:rPr lang="en-IE" sz="1600" dirty="0">
                <a:latin typeface="Garamond"/>
                <a:ea typeface="Calibri"/>
                <a:cs typeface="Arial"/>
              </a:rPr>
              <a:t>Emotional support should be the primary consideration in supportive supervision for volunteers (Workforce considerations, 2024)</a:t>
            </a:r>
          </a:p>
          <a:p>
            <a:pPr marL="285750" indent="-285750">
              <a:buFont typeface="Calibri" panose="020B0604020202020204" pitchFamily="34" charset="0"/>
              <a:buChar char="-"/>
            </a:pPr>
            <a:r>
              <a:rPr lang="en-US" sz="1600" dirty="0">
                <a:latin typeface="Garamond"/>
              </a:rPr>
              <a:t>Addressing competitiveness as a group dynamic, especially among volunteers, might be useful adaptation to existing resources (Workforce considerations; 2024)</a:t>
            </a:r>
          </a:p>
          <a:p>
            <a:pPr marL="285750" indent="-285750">
              <a:buFont typeface="Calibri" panose="020B0604020202020204" pitchFamily="34" charset="0"/>
              <a:buChar char="-"/>
            </a:pPr>
            <a:r>
              <a:rPr lang="en-US" sz="1600" dirty="0">
                <a:latin typeface="Garamond"/>
              </a:rPr>
              <a:t>Discussions around safety are integral to supervision, especially within humanitarian settings (O’Sullivan et al, 2023; Workforce considerations, 2024)</a:t>
            </a:r>
          </a:p>
          <a:p>
            <a:pPr marL="0" indent="0">
              <a:buNone/>
            </a:pPr>
            <a:endParaRPr lang="en-US" dirty="0"/>
          </a:p>
          <a:p>
            <a:pPr lvl="1"/>
            <a:endParaRPr lang="en-US" dirty="0"/>
          </a:p>
        </p:txBody>
      </p:sp>
    </p:spTree>
    <p:extLst>
      <p:ext uri="{BB962C8B-B14F-4D97-AF65-F5344CB8AC3E}">
        <p14:creationId xmlns:p14="http://schemas.microsoft.com/office/powerpoint/2010/main" val="107422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F7B9-5E59-6FE6-2B1C-0F60AE99E4EA}"/>
              </a:ext>
            </a:extLst>
          </p:cNvPr>
          <p:cNvSpPr>
            <a:spLocks noGrp="1"/>
          </p:cNvSpPr>
          <p:nvPr>
            <p:ph type="title"/>
          </p:nvPr>
        </p:nvSpPr>
        <p:spPr>
          <a:xfrm>
            <a:off x="838200" y="365125"/>
            <a:ext cx="10515600" cy="863367"/>
          </a:xfrm>
          <a:solidFill>
            <a:schemeClr val="accent1">
              <a:lumMod val="60000"/>
              <a:lumOff val="40000"/>
            </a:schemeClr>
          </a:solidFill>
        </p:spPr>
        <p:txBody>
          <a:bodyPr>
            <a:normAutofit/>
          </a:bodyPr>
          <a:lstStyle/>
          <a:p>
            <a:pPr algn="ctr"/>
            <a:r>
              <a:rPr lang="en-US" sz="2400" b="1">
                <a:solidFill>
                  <a:schemeClr val="bg1"/>
                </a:solidFill>
                <a:latin typeface="Garamond"/>
              </a:rPr>
              <a:t>Future Research Directions</a:t>
            </a:r>
          </a:p>
        </p:txBody>
      </p:sp>
      <p:sp>
        <p:nvSpPr>
          <p:cNvPr id="3" name="Content Placeholder 2">
            <a:extLst>
              <a:ext uri="{FF2B5EF4-FFF2-40B4-BE49-F238E27FC236}">
                <a16:creationId xmlns:a16="http://schemas.microsoft.com/office/drawing/2014/main" id="{96C8DD3F-7B00-F66B-0849-D447726C2707}"/>
              </a:ext>
            </a:extLst>
          </p:cNvPr>
          <p:cNvSpPr>
            <a:spLocks noGrp="1"/>
          </p:cNvSpPr>
          <p:nvPr>
            <p:ph idx="1"/>
          </p:nvPr>
        </p:nvSpPr>
        <p:spPr/>
        <p:txBody>
          <a:bodyPr vert="horz" lIns="91440" tIns="45720" rIns="91440" bIns="45720" rtlCol="0" anchor="t">
            <a:normAutofit/>
          </a:bodyPr>
          <a:lstStyle/>
          <a:p>
            <a:r>
              <a:rPr lang="en-US" sz="2400">
                <a:latin typeface="Garamond"/>
                <a:cs typeface="Calibri"/>
              </a:rPr>
              <a:t>Continued 6-month and 12-month follow-up data collection and analysis</a:t>
            </a:r>
          </a:p>
          <a:p>
            <a:r>
              <a:rPr lang="en-US" sz="2400">
                <a:latin typeface="Garamond"/>
                <a:cs typeface="Calibri"/>
              </a:rPr>
              <a:t>Process evaluation of the IMS's adaptation for use in different contexts</a:t>
            </a:r>
          </a:p>
          <a:p>
            <a:endParaRPr lang="en-US" sz="1600">
              <a:latin typeface="Garamond"/>
              <a:cs typeface="Calibri"/>
            </a:endParaRPr>
          </a:p>
          <a:p>
            <a:pPr marL="0" indent="0">
              <a:buNone/>
            </a:pPr>
            <a:endParaRPr lang="en-US">
              <a:cs typeface="Calibri" panose="020F0502020204030204"/>
            </a:endParaRPr>
          </a:p>
        </p:txBody>
      </p:sp>
      <p:pic>
        <p:nvPicPr>
          <p:cNvPr id="5" name="Picture 4" descr="Considerations for Overhauling Your IT Road Map for 2020">
            <a:extLst>
              <a:ext uri="{FF2B5EF4-FFF2-40B4-BE49-F238E27FC236}">
                <a16:creationId xmlns:a16="http://schemas.microsoft.com/office/drawing/2014/main" id="{CEFB79D5-C6DA-7075-FB94-C689973A04E7}"/>
              </a:ext>
            </a:extLst>
          </p:cNvPr>
          <p:cNvPicPr>
            <a:picLocks noChangeAspect="1"/>
          </p:cNvPicPr>
          <p:nvPr/>
        </p:nvPicPr>
        <p:blipFill>
          <a:blip r:embed="rId3"/>
          <a:stretch>
            <a:fillRect/>
          </a:stretch>
        </p:blipFill>
        <p:spPr>
          <a:xfrm>
            <a:off x="3587555" y="3430065"/>
            <a:ext cx="4424081" cy="2661240"/>
          </a:xfrm>
          <a:prstGeom prst="rect">
            <a:avLst/>
          </a:prstGeom>
        </p:spPr>
      </p:pic>
    </p:spTree>
    <p:extLst>
      <p:ext uri="{BB962C8B-B14F-4D97-AF65-F5344CB8AC3E}">
        <p14:creationId xmlns:p14="http://schemas.microsoft.com/office/powerpoint/2010/main" val="226731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EA43-1074-5134-C91C-80CA213BFF31}"/>
              </a:ext>
            </a:extLst>
          </p:cNvPr>
          <p:cNvSpPr>
            <a:spLocks noGrp="1"/>
          </p:cNvSpPr>
          <p:nvPr>
            <p:ph type="title"/>
          </p:nvPr>
        </p:nvSpPr>
        <p:spPr>
          <a:solidFill>
            <a:schemeClr val="accent1">
              <a:lumMod val="60000"/>
              <a:lumOff val="40000"/>
            </a:schemeClr>
          </a:solidFill>
        </p:spPr>
        <p:txBody>
          <a:bodyPr/>
          <a:lstStyle/>
          <a:p>
            <a:pPr algn="ctr"/>
            <a:r>
              <a:rPr lang="en-US" b="1">
                <a:solidFill>
                  <a:schemeClr val="bg1"/>
                </a:solidFill>
                <a:latin typeface="Garamond"/>
                <a:cs typeface="Calibri Light"/>
              </a:rPr>
              <a:t>Thank you!</a:t>
            </a:r>
            <a:endParaRPr lang="en-US" b="1">
              <a:solidFill>
                <a:schemeClr val="bg1"/>
              </a:solidFill>
              <a:latin typeface="Garamond"/>
            </a:endParaRPr>
          </a:p>
        </p:txBody>
      </p:sp>
      <p:sp>
        <p:nvSpPr>
          <p:cNvPr id="3" name="Content Placeholder 2">
            <a:extLst>
              <a:ext uri="{FF2B5EF4-FFF2-40B4-BE49-F238E27FC236}">
                <a16:creationId xmlns:a16="http://schemas.microsoft.com/office/drawing/2014/main" id="{EB8C344C-5EB0-8C16-6B6F-D30CD73F4169}"/>
              </a:ext>
            </a:extLst>
          </p:cNvPr>
          <p:cNvSpPr>
            <a:spLocks noGrp="1"/>
          </p:cNvSpPr>
          <p:nvPr>
            <p:ph idx="1"/>
          </p:nvPr>
        </p:nvSpPr>
        <p:spPr/>
        <p:txBody>
          <a:bodyPr vert="horz" lIns="91440" tIns="45720" rIns="91440" bIns="45720" rtlCol="0" anchor="t">
            <a:normAutofit/>
          </a:bodyPr>
          <a:lstStyle/>
          <a:p>
            <a:pPr marL="0" indent="0">
              <a:buNone/>
            </a:pPr>
            <a:r>
              <a:rPr lang="en-US" sz="2400">
                <a:latin typeface="Garamond"/>
              </a:rPr>
              <a:t>Questions? </a:t>
            </a:r>
          </a:p>
          <a:p>
            <a:endParaRPr lang="en-US" sz="2400">
              <a:latin typeface="Garamond"/>
            </a:endParaRPr>
          </a:p>
          <a:p>
            <a:pPr marL="0" indent="0">
              <a:buNone/>
            </a:pPr>
            <a:r>
              <a:rPr lang="en-US" sz="2400">
                <a:latin typeface="Garamond"/>
              </a:rPr>
              <a:t>Find out more about the IMS at: </a:t>
            </a:r>
            <a:r>
              <a:rPr lang="en-US" sz="2400">
                <a:latin typeface="Garamond"/>
                <a:hlinkClick r:id="rId2"/>
              </a:rPr>
              <a:t>https://supervision-mhpss.org/</a:t>
            </a:r>
            <a:endParaRPr lang="en-US" sz="2400">
              <a:latin typeface="Garamond"/>
              <a:cs typeface="Calibri"/>
            </a:endParaRPr>
          </a:p>
          <a:p>
            <a:pPr marL="0" indent="0">
              <a:buNone/>
            </a:pPr>
            <a:endParaRPr lang="en-US" sz="2400">
              <a:latin typeface="Garamond"/>
              <a:cs typeface="Calibri"/>
            </a:endParaRPr>
          </a:p>
          <a:p>
            <a:pPr marL="0" indent="0">
              <a:buNone/>
            </a:pPr>
            <a:r>
              <a:rPr lang="en-US" sz="2400">
                <a:latin typeface="Garamond"/>
              </a:rPr>
              <a:t>Email: </a:t>
            </a:r>
            <a:r>
              <a:rPr lang="en-US" sz="2400">
                <a:latin typeface="Garamond"/>
                <a:hlinkClick r:id="rId3"/>
              </a:rPr>
              <a:t>czemp@tcd.ie</a:t>
            </a:r>
            <a:r>
              <a:rPr lang="en-US" sz="2400">
                <a:latin typeface="Garamond"/>
              </a:rPr>
              <a:t> or </a:t>
            </a:r>
            <a:r>
              <a:rPr lang="en-US" sz="2400">
                <a:latin typeface="Garamond"/>
                <a:hlinkClick r:id="rId4"/>
              </a:rPr>
              <a:t>jabbours@tcd.ie</a:t>
            </a:r>
            <a:r>
              <a:rPr lang="en-US" sz="2400">
                <a:latin typeface="Garamond"/>
              </a:rPr>
              <a:t> </a:t>
            </a:r>
          </a:p>
          <a:p>
            <a:endParaRPr lang="en-US"/>
          </a:p>
          <a:p>
            <a:endParaRPr lang="en-US"/>
          </a:p>
        </p:txBody>
      </p:sp>
      <p:pic>
        <p:nvPicPr>
          <p:cNvPr id="5" name="Picture 4" descr="A close-up of a logo&#10;&#10;Description automatically generated">
            <a:extLst>
              <a:ext uri="{FF2B5EF4-FFF2-40B4-BE49-F238E27FC236}">
                <a16:creationId xmlns:a16="http://schemas.microsoft.com/office/drawing/2014/main" id="{2D9B2C43-4DD8-4839-96AE-7BFDEC5245DB}"/>
              </a:ext>
            </a:extLst>
          </p:cNvPr>
          <p:cNvPicPr>
            <a:picLocks noChangeAspect="1"/>
          </p:cNvPicPr>
          <p:nvPr/>
        </p:nvPicPr>
        <p:blipFill>
          <a:blip r:embed="rId5"/>
          <a:stretch>
            <a:fillRect/>
          </a:stretch>
        </p:blipFill>
        <p:spPr>
          <a:xfrm>
            <a:off x="3745606" y="4602453"/>
            <a:ext cx="4572000" cy="1581150"/>
          </a:xfrm>
          <a:prstGeom prst="rect">
            <a:avLst/>
          </a:prstGeom>
        </p:spPr>
      </p:pic>
    </p:spTree>
    <p:extLst>
      <p:ext uri="{BB962C8B-B14F-4D97-AF65-F5344CB8AC3E}">
        <p14:creationId xmlns:p14="http://schemas.microsoft.com/office/powerpoint/2010/main" val="126419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4F20-FA51-5593-9795-87547EFFD2E7}"/>
              </a:ext>
            </a:extLst>
          </p:cNvPr>
          <p:cNvSpPr>
            <a:spLocks noGrp="1"/>
          </p:cNvSpPr>
          <p:nvPr>
            <p:ph type="title"/>
          </p:nvPr>
        </p:nvSpPr>
        <p:spPr>
          <a:xfrm>
            <a:off x="1085335" y="1185400"/>
            <a:ext cx="3200400" cy="4238118"/>
          </a:xfrm>
          <a:solidFill>
            <a:schemeClr val="accent1">
              <a:lumMod val="60000"/>
              <a:lumOff val="40000"/>
            </a:schemeClr>
          </a:solidFill>
        </p:spPr>
        <p:txBody>
          <a:bodyPr>
            <a:normAutofit/>
          </a:bodyPr>
          <a:lstStyle/>
          <a:p>
            <a:pPr algn="ctr"/>
            <a:r>
              <a:rPr lang="en-US" sz="3600">
                <a:solidFill>
                  <a:schemeClr val="bg1"/>
                </a:solidFill>
                <a:latin typeface="Garamond"/>
              </a:rPr>
              <a:t>Outline</a:t>
            </a:r>
            <a:endParaRPr lang="en-US" sz="3600">
              <a:solidFill>
                <a:schemeClr val="bg1"/>
              </a:solidFill>
              <a:latin typeface="Garamond"/>
              <a:cs typeface="Calibri Light" panose="020F0302020204030204"/>
            </a:endParaRPr>
          </a:p>
        </p:txBody>
      </p:sp>
      <p:graphicFrame>
        <p:nvGraphicFramePr>
          <p:cNvPr id="49" name="Content Placeholder 2">
            <a:extLst>
              <a:ext uri="{FF2B5EF4-FFF2-40B4-BE49-F238E27FC236}">
                <a16:creationId xmlns:a16="http://schemas.microsoft.com/office/drawing/2014/main" id="{7FA6076E-3760-623E-BF9A-CA56306B6A40}"/>
              </a:ext>
            </a:extLst>
          </p:cNvPr>
          <p:cNvGraphicFramePr>
            <a:graphicFrameLocks noGrp="1"/>
          </p:cNvGraphicFramePr>
          <p:nvPr>
            <p:ph idx="1"/>
            <p:extLst>
              <p:ext uri="{D42A27DB-BD31-4B8C-83A1-F6EECF244321}">
                <p14:modId xmlns:p14="http://schemas.microsoft.com/office/powerpoint/2010/main" val="3330376619"/>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37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7938-CAFF-A1CD-2D6D-8D48250BE6E4}"/>
              </a:ext>
            </a:extLst>
          </p:cNvPr>
          <p:cNvSpPr>
            <a:spLocks noGrp="1"/>
          </p:cNvSpPr>
          <p:nvPr>
            <p:ph type="title"/>
          </p:nvPr>
        </p:nvSpPr>
        <p:spPr>
          <a:xfrm>
            <a:off x="838200" y="689912"/>
            <a:ext cx="10515600" cy="1025760"/>
          </a:xfrm>
          <a:solidFill>
            <a:schemeClr val="accent1">
              <a:lumMod val="60000"/>
              <a:lumOff val="40000"/>
            </a:schemeClr>
          </a:solidFill>
        </p:spPr>
        <p:txBody>
          <a:bodyPr>
            <a:normAutofit/>
          </a:bodyPr>
          <a:lstStyle/>
          <a:p>
            <a:pPr algn="ctr"/>
            <a:r>
              <a:rPr lang="en-US" sz="3600">
                <a:solidFill>
                  <a:schemeClr val="bg1"/>
                </a:solidFill>
                <a:latin typeface="Garamond"/>
                <a:cs typeface="Calibri Light"/>
              </a:rPr>
              <a:t>Development and Progression of the IMS</a:t>
            </a:r>
            <a:endParaRPr lang="en-US" sz="3600">
              <a:solidFill>
                <a:schemeClr val="bg1"/>
              </a:solidFill>
            </a:endParaRPr>
          </a:p>
        </p:txBody>
      </p:sp>
      <p:sp>
        <p:nvSpPr>
          <p:cNvPr id="3" name="Content Placeholder 2">
            <a:extLst>
              <a:ext uri="{FF2B5EF4-FFF2-40B4-BE49-F238E27FC236}">
                <a16:creationId xmlns:a16="http://schemas.microsoft.com/office/drawing/2014/main" id="{5731638E-4484-7302-4B29-3AA4092BD8CB}"/>
              </a:ext>
            </a:extLst>
          </p:cNvPr>
          <p:cNvSpPr>
            <a:spLocks noGrp="1"/>
          </p:cNvSpPr>
          <p:nvPr>
            <p:ph idx="1"/>
          </p:nvPr>
        </p:nvSpPr>
        <p:spPr/>
        <p:txBody>
          <a:bodyPr vert="horz" lIns="91440" tIns="45720" rIns="91440" bIns="45720" rtlCol="0" anchor="t">
            <a:normAutofit/>
          </a:bodyPr>
          <a:lstStyle/>
          <a:p>
            <a:r>
              <a:rPr lang="en-US" sz="2200">
                <a:latin typeface="Garamond"/>
                <a:cs typeface="Calibri"/>
              </a:rPr>
              <a:t>Participatory Action Research</a:t>
            </a:r>
          </a:p>
          <a:p>
            <a:pPr marL="0" indent="0">
              <a:buNone/>
            </a:pPr>
            <a:endParaRPr lang="en-US" sz="2200">
              <a:latin typeface="Garamond"/>
              <a:ea typeface="Calibri" panose="020F0502020204030204"/>
              <a:cs typeface="Calibri"/>
            </a:endParaRPr>
          </a:p>
          <a:p>
            <a:r>
              <a:rPr lang="en-US" sz="2200">
                <a:latin typeface="Garamond"/>
                <a:cs typeface="Calibri"/>
              </a:rPr>
              <a:t>Phase 1 </a:t>
            </a:r>
          </a:p>
          <a:p>
            <a:pPr lvl="1"/>
            <a:r>
              <a:rPr lang="en-US" sz="2200">
                <a:latin typeface="Garamond"/>
                <a:ea typeface="Calibri"/>
                <a:cs typeface="Calibri"/>
              </a:rPr>
              <a:t>Development</a:t>
            </a:r>
          </a:p>
          <a:p>
            <a:r>
              <a:rPr lang="en-US" sz="2200">
                <a:latin typeface="Garamond"/>
                <a:cs typeface="Calibri"/>
              </a:rPr>
              <a:t>Phase 2 </a:t>
            </a:r>
          </a:p>
          <a:p>
            <a:pPr lvl="1"/>
            <a:r>
              <a:rPr lang="en-US" sz="2200">
                <a:latin typeface="Garamond"/>
                <a:cs typeface="Calibri"/>
              </a:rPr>
              <a:t>Piloting and Updating </a:t>
            </a:r>
            <a:endParaRPr lang="en-US" sz="2200">
              <a:latin typeface="Garamond"/>
              <a:ea typeface="Calibri"/>
              <a:cs typeface="Calibri"/>
            </a:endParaRPr>
          </a:p>
          <a:p>
            <a:r>
              <a:rPr lang="en-US" sz="2200">
                <a:latin typeface="Garamond"/>
                <a:cs typeface="Calibri"/>
              </a:rPr>
              <a:t>Phase 3 </a:t>
            </a:r>
          </a:p>
          <a:p>
            <a:pPr lvl="1"/>
            <a:r>
              <a:rPr lang="en-US" sz="2200">
                <a:latin typeface="Garamond"/>
                <a:cs typeface="Calibri"/>
              </a:rPr>
              <a:t>Piloting and Research</a:t>
            </a:r>
            <a:endParaRPr lang="en-US" sz="2200">
              <a:latin typeface="Garamond"/>
              <a:ea typeface="Calibri" panose="020F0502020204030204"/>
              <a:cs typeface="Calibri"/>
            </a:endParaRPr>
          </a:p>
          <a:p>
            <a:r>
              <a:rPr lang="en-US" sz="2400">
                <a:latin typeface="Garamond"/>
                <a:ea typeface="Calibri" panose="020F0502020204030204"/>
                <a:cs typeface="Calibri"/>
              </a:rPr>
              <a:t>Phase 4</a:t>
            </a:r>
          </a:p>
          <a:p>
            <a:pPr lvl="1"/>
            <a:r>
              <a:rPr lang="en-US" sz="2200">
                <a:latin typeface="Garamond"/>
                <a:ea typeface="Calibri" panose="020F0502020204030204"/>
                <a:cs typeface="Calibri"/>
              </a:rPr>
              <a:t>Adaptation, Scale-up, M&amp;E, </a:t>
            </a:r>
            <a:r>
              <a:rPr lang="en-US" sz="2200" err="1">
                <a:latin typeface="Garamond"/>
                <a:ea typeface="Calibri" panose="020F0502020204030204"/>
                <a:cs typeface="Calibri"/>
              </a:rPr>
              <a:t>ToTs</a:t>
            </a:r>
          </a:p>
          <a:p>
            <a:pPr marL="0" indent="0">
              <a:buNone/>
            </a:pPr>
            <a:endParaRPr lang="en-US">
              <a:ea typeface="Calibri" panose="020F0502020204030204"/>
              <a:cs typeface="Calibri"/>
            </a:endParaRPr>
          </a:p>
        </p:txBody>
      </p:sp>
      <p:graphicFrame>
        <p:nvGraphicFramePr>
          <p:cNvPr id="793" name="Diagram 788">
            <a:extLst>
              <a:ext uri="{FF2B5EF4-FFF2-40B4-BE49-F238E27FC236}">
                <a16:creationId xmlns:a16="http://schemas.microsoft.com/office/drawing/2014/main" id="{D5FFBC6E-6785-98D7-DCD2-5251E989F9A4}"/>
              </a:ext>
            </a:extLst>
          </p:cNvPr>
          <p:cNvGraphicFramePr/>
          <p:nvPr>
            <p:extLst>
              <p:ext uri="{D42A27DB-BD31-4B8C-83A1-F6EECF244321}">
                <p14:modId xmlns:p14="http://schemas.microsoft.com/office/powerpoint/2010/main" val="810130350"/>
              </p:ext>
            </p:extLst>
          </p:nvPr>
        </p:nvGraphicFramePr>
        <p:xfrm>
          <a:off x="5398600" y="1823268"/>
          <a:ext cx="607422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76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E4DF-946E-8EF9-554D-EB975BC9A543}"/>
              </a:ext>
            </a:extLst>
          </p:cNvPr>
          <p:cNvSpPr>
            <a:spLocks noGrp="1"/>
          </p:cNvSpPr>
          <p:nvPr>
            <p:ph type="title"/>
          </p:nvPr>
        </p:nvSpPr>
        <p:spPr>
          <a:xfrm>
            <a:off x="176134" y="845927"/>
            <a:ext cx="4861809" cy="4238118"/>
          </a:xfrm>
          <a:solidFill>
            <a:schemeClr val="accent1">
              <a:lumMod val="60000"/>
              <a:lumOff val="40000"/>
            </a:schemeClr>
          </a:solidFill>
        </p:spPr>
        <p:txBody>
          <a:bodyPr>
            <a:normAutofit/>
          </a:bodyPr>
          <a:lstStyle/>
          <a:p>
            <a:pPr algn="ctr"/>
            <a:r>
              <a:rPr lang="en-US" sz="2400" b="1">
                <a:solidFill>
                  <a:schemeClr val="bg1"/>
                </a:solidFill>
                <a:latin typeface="Garamond"/>
                <a:cs typeface="Calibri Light"/>
              </a:rPr>
              <a:t>Current IMS Research </a:t>
            </a:r>
            <a:br>
              <a:rPr lang="en-US" sz="2400" b="1">
                <a:latin typeface="Garamond"/>
                <a:cs typeface="Calibri Light"/>
              </a:rPr>
            </a:br>
            <a:br>
              <a:rPr lang="en-US" sz="2400" b="1">
                <a:latin typeface="Garamond"/>
                <a:cs typeface="Calibri Light"/>
              </a:rPr>
            </a:br>
            <a:r>
              <a:rPr lang="en-US" sz="2400" b="1">
                <a:solidFill>
                  <a:schemeClr val="bg1"/>
                </a:solidFill>
                <a:latin typeface="Garamond"/>
                <a:ea typeface="+mj-lt"/>
                <a:cs typeface="+mj-lt"/>
              </a:rPr>
              <a:t>https://supervision-mhpss.org/research/publications/</a:t>
            </a:r>
            <a:endParaRPr lang="en-US" sz="2400" b="1">
              <a:solidFill>
                <a:schemeClr val="bg1"/>
              </a:solidFill>
              <a:latin typeface="Garamond"/>
              <a:cs typeface="Calibri"/>
            </a:endParaRPr>
          </a:p>
        </p:txBody>
      </p:sp>
      <p:graphicFrame>
        <p:nvGraphicFramePr>
          <p:cNvPr id="54" name="Content Placeholder 2">
            <a:extLst>
              <a:ext uri="{FF2B5EF4-FFF2-40B4-BE49-F238E27FC236}">
                <a16:creationId xmlns:a16="http://schemas.microsoft.com/office/drawing/2014/main" id="{EADAC72C-2D65-9BD8-B23C-BFF256D6A8CF}"/>
              </a:ext>
            </a:extLst>
          </p:cNvPr>
          <p:cNvGraphicFramePr>
            <a:graphicFrameLocks noGrp="1"/>
          </p:cNvGraphicFramePr>
          <p:nvPr>
            <p:ph idx="1"/>
            <p:extLst>
              <p:ext uri="{D42A27DB-BD31-4B8C-83A1-F6EECF244321}">
                <p14:modId xmlns:p14="http://schemas.microsoft.com/office/powerpoint/2010/main" val="1648449585"/>
              </p:ext>
            </p:extLst>
          </p:nvPr>
        </p:nvGraphicFramePr>
        <p:xfrm>
          <a:off x="5205097" y="552666"/>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09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BD8FC082-BCA4-F10A-C0D7-3A57B3E1C03F}"/>
              </a:ext>
            </a:extLst>
          </p:cNvPr>
          <p:cNvPicPr>
            <a:picLocks noChangeAspect="1"/>
          </p:cNvPicPr>
          <p:nvPr/>
        </p:nvPicPr>
        <p:blipFill>
          <a:blip r:embed="rId3"/>
          <a:stretch>
            <a:fillRect/>
          </a:stretch>
        </p:blipFill>
        <p:spPr>
          <a:xfrm>
            <a:off x="5589541" y="1607964"/>
            <a:ext cx="5894570" cy="4577719"/>
          </a:xfrm>
          <a:prstGeom prst="rect">
            <a:avLst/>
          </a:prstGeom>
        </p:spPr>
      </p:pic>
      <p:sp>
        <p:nvSpPr>
          <p:cNvPr id="3" name="Content Placeholder 2">
            <a:extLst>
              <a:ext uri="{FF2B5EF4-FFF2-40B4-BE49-F238E27FC236}">
                <a16:creationId xmlns:a16="http://schemas.microsoft.com/office/drawing/2014/main" id="{F4FD9188-6262-952A-ED4C-8D2F4D66ABAA}"/>
              </a:ext>
            </a:extLst>
          </p:cNvPr>
          <p:cNvSpPr>
            <a:spLocks noGrp="1"/>
          </p:cNvSpPr>
          <p:nvPr>
            <p:ph idx="1"/>
          </p:nvPr>
        </p:nvSpPr>
        <p:spPr>
          <a:xfrm>
            <a:off x="543463" y="1981143"/>
            <a:ext cx="4699459" cy="3903163"/>
          </a:xfrm>
        </p:spPr>
        <p:txBody>
          <a:bodyPr vert="horz" lIns="91440" tIns="45720" rIns="91440" bIns="45720" rtlCol="0" anchor="ctr">
            <a:noAutofit/>
          </a:bodyPr>
          <a:lstStyle/>
          <a:p>
            <a:pPr marL="0" indent="0">
              <a:buNone/>
            </a:pPr>
            <a:endParaRPr lang="en-US" sz="1400" b="1" dirty="0">
              <a:latin typeface="Garamond"/>
              <a:ea typeface="Calibri"/>
              <a:cs typeface="Calibri"/>
            </a:endParaRPr>
          </a:p>
          <a:p>
            <a:pPr marL="0" indent="0">
              <a:buNone/>
            </a:pPr>
            <a:endParaRPr lang="en-US" sz="1400" b="1" dirty="0">
              <a:latin typeface="Garamond"/>
              <a:ea typeface="Calibri"/>
              <a:cs typeface="Calibri"/>
            </a:endParaRPr>
          </a:p>
          <a:p>
            <a:pPr marL="0" indent="0">
              <a:buNone/>
            </a:pPr>
            <a:endParaRPr lang="en-US" sz="1400" b="1" dirty="0">
              <a:latin typeface="Garamond"/>
              <a:ea typeface="Calibri"/>
              <a:cs typeface="Calibri"/>
            </a:endParaRPr>
          </a:p>
          <a:p>
            <a:pPr marL="0" indent="0">
              <a:buNone/>
            </a:pPr>
            <a:endParaRPr lang="en-US" sz="1400" b="1" dirty="0">
              <a:latin typeface="Garamond"/>
              <a:ea typeface="Calibri"/>
              <a:cs typeface="Calibri"/>
            </a:endParaRPr>
          </a:p>
          <a:p>
            <a:pPr marL="0" indent="0">
              <a:buNone/>
            </a:pPr>
            <a:r>
              <a:rPr lang="en-US" sz="1400" b="1" dirty="0">
                <a:latin typeface="Garamond"/>
                <a:ea typeface="Calibri"/>
                <a:cs typeface="Calibri"/>
              </a:rPr>
              <a:t>Study Aims:</a:t>
            </a:r>
            <a:r>
              <a:rPr lang="en-US" sz="1400" dirty="0">
                <a:latin typeface="Garamond"/>
                <a:ea typeface="Calibri"/>
                <a:cs typeface="Calibri"/>
              </a:rPr>
              <a:t> </a:t>
            </a:r>
            <a:endParaRPr lang="en-US" dirty="0"/>
          </a:p>
          <a:p>
            <a:pPr>
              <a:buFont typeface="Calibri" panose="020B0604020202020204" pitchFamily="34" charset="0"/>
              <a:buChar char="-"/>
            </a:pPr>
            <a:r>
              <a:rPr lang="en-US" sz="1400" dirty="0">
                <a:latin typeface="Garamond"/>
                <a:ea typeface="Calibri"/>
                <a:cs typeface="Calibri"/>
              </a:rPr>
              <a:t>To better understand the cultural, contextual, and </a:t>
            </a:r>
            <a:r>
              <a:rPr lang="en-US" sz="1400" dirty="0" err="1">
                <a:latin typeface="Garamond"/>
                <a:ea typeface="Calibri"/>
                <a:cs typeface="Calibri"/>
              </a:rPr>
              <a:t>organisational</a:t>
            </a:r>
            <a:r>
              <a:rPr lang="en-US" sz="1400" dirty="0">
                <a:latin typeface="Garamond"/>
                <a:ea typeface="Calibri"/>
                <a:cs typeface="Calibri"/>
              </a:rPr>
              <a:t> appropriateness and acceptability of the IMS and its training</a:t>
            </a:r>
          </a:p>
          <a:p>
            <a:pPr>
              <a:buFont typeface="Calibri" panose="020B0604020202020204" pitchFamily="34" charset="0"/>
              <a:buChar char="-"/>
            </a:pPr>
            <a:r>
              <a:rPr lang="en-US" sz="1400" dirty="0">
                <a:latin typeface="Garamond"/>
                <a:ea typeface="Calibri"/>
                <a:cs typeface="Calibri"/>
              </a:rPr>
              <a:t>To ascertain the feasibility of implementing the IMS within geographically diverse humanitarian </a:t>
            </a:r>
            <a:r>
              <a:rPr lang="en-US" sz="1400" dirty="0" err="1">
                <a:latin typeface="Garamond"/>
                <a:ea typeface="Calibri"/>
                <a:cs typeface="Calibri"/>
              </a:rPr>
              <a:t>organisations</a:t>
            </a:r>
            <a:endParaRPr lang="en-US" sz="1400" dirty="0">
              <a:latin typeface="Garamond"/>
              <a:ea typeface="Calibri"/>
              <a:cs typeface="Calibri"/>
            </a:endParaRPr>
          </a:p>
          <a:p>
            <a:pPr marL="0" indent="0">
              <a:buNone/>
            </a:pPr>
            <a:r>
              <a:rPr lang="en-US" sz="1400" b="1" dirty="0">
                <a:latin typeface="Garamond"/>
                <a:ea typeface="Calibri"/>
                <a:cs typeface="Calibri"/>
              </a:rPr>
              <a:t>Methods:</a:t>
            </a:r>
          </a:p>
          <a:p>
            <a:pPr marL="171450" indent="-171450">
              <a:buFont typeface="Calibri" panose="020B0604020202020204" pitchFamily="34" charset="0"/>
              <a:buChar char="-"/>
            </a:pPr>
            <a:r>
              <a:rPr lang="en-US" sz="1400" dirty="0">
                <a:latin typeface="Garamond"/>
                <a:ea typeface="Calibri"/>
                <a:cs typeface="Calibri"/>
              </a:rPr>
              <a:t>Quantitative</a:t>
            </a:r>
          </a:p>
          <a:p>
            <a:pPr marL="628650" lvl="1">
              <a:buFont typeface="Calibri" panose="020B0604020202020204" pitchFamily="34" charset="0"/>
              <a:buChar char="-"/>
            </a:pPr>
            <a:r>
              <a:rPr lang="en-US" sz="1400" dirty="0">
                <a:latin typeface="Garamond"/>
                <a:ea typeface="Calibri"/>
                <a:cs typeface="Calibri"/>
              </a:rPr>
              <a:t>n=98*</a:t>
            </a:r>
            <a:endParaRPr lang="en-US" sz="1000" dirty="0">
              <a:latin typeface="Garamond"/>
              <a:ea typeface="Calibri"/>
              <a:cs typeface="Calibri"/>
            </a:endParaRPr>
          </a:p>
          <a:p>
            <a:pPr marL="571500" lvl="1" indent="-171450">
              <a:buFont typeface="Calibri" panose="020B0604020202020204" pitchFamily="34" charset="0"/>
              <a:buChar char="-"/>
            </a:pPr>
            <a:r>
              <a:rPr lang="en-US" sz="1400" dirty="0">
                <a:latin typeface="Garamond"/>
                <a:ea typeface="Calibri"/>
                <a:cs typeface="Calibri"/>
              </a:rPr>
              <a:t>7 outcomes</a:t>
            </a:r>
          </a:p>
          <a:p>
            <a:pPr marL="571500" lvl="1" indent="-171450">
              <a:buFont typeface="Calibri" panose="020B0604020202020204" pitchFamily="34" charset="0"/>
              <a:buChar char="-"/>
            </a:pPr>
            <a:r>
              <a:rPr lang="en-US" sz="1400" dirty="0">
                <a:latin typeface="Garamond"/>
                <a:ea typeface="Calibri"/>
                <a:cs typeface="Calibri"/>
              </a:rPr>
              <a:t>3 timepoints</a:t>
            </a:r>
          </a:p>
          <a:p>
            <a:pPr marL="171450" indent="-171450">
              <a:buFont typeface="Calibri" panose="020B0604020202020204" pitchFamily="34" charset="0"/>
              <a:buChar char="-"/>
            </a:pPr>
            <a:r>
              <a:rPr lang="en-US" sz="1400" dirty="0">
                <a:latin typeface="Garamond"/>
                <a:ea typeface="Calibri"/>
                <a:cs typeface="Calibri"/>
              </a:rPr>
              <a:t>Qualitative</a:t>
            </a:r>
          </a:p>
          <a:p>
            <a:pPr marL="0" indent="0">
              <a:buNone/>
            </a:pPr>
            <a:r>
              <a:rPr lang="en-US" sz="1400" dirty="0">
                <a:latin typeface="Garamond"/>
                <a:ea typeface="Calibri"/>
                <a:cs typeface="Calibri"/>
              </a:rPr>
              <a:t>            -  Key informant interviews (n=8) </a:t>
            </a:r>
          </a:p>
          <a:p>
            <a:pPr marL="0" indent="0">
              <a:buNone/>
            </a:pPr>
            <a:r>
              <a:rPr lang="en-US" sz="1400" dirty="0">
                <a:latin typeface="Garamond"/>
                <a:ea typeface="Calibri"/>
                <a:cs typeface="Calibri"/>
              </a:rPr>
              <a:t>   -  Pilot feedback </a:t>
            </a:r>
          </a:p>
          <a:p>
            <a:pPr marL="0" indent="0">
              <a:buNone/>
            </a:pPr>
            <a:r>
              <a:rPr lang="en-US" sz="1400" b="1" dirty="0">
                <a:latin typeface="Garamond"/>
                <a:ea typeface="Calibri"/>
                <a:cs typeface="Calibri"/>
              </a:rPr>
              <a:t>Analysis:</a:t>
            </a:r>
            <a:r>
              <a:rPr lang="en-US" sz="1400" dirty="0">
                <a:latin typeface="Garamond"/>
                <a:ea typeface="Calibri"/>
                <a:cs typeface="Calibri"/>
              </a:rPr>
              <a:t> </a:t>
            </a:r>
          </a:p>
          <a:p>
            <a:pPr marL="171450" indent="-171450">
              <a:buFont typeface="Calibri" panose="020B0604020202020204" pitchFamily="34" charset="0"/>
              <a:buChar char="-"/>
            </a:pPr>
            <a:r>
              <a:rPr lang="en-US" sz="1400" dirty="0">
                <a:latin typeface="Garamond"/>
                <a:ea typeface="Calibri"/>
                <a:cs typeface="Calibri"/>
              </a:rPr>
              <a:t>Quantitative: timepoint comparison (one-way repeated measures ANOVA)</a:t>
            </a:r>
          </a:p>
          <a:p>
            <a:pPr marL="171450" indent="-171450">
              <a:buFont typeface="Calibri" panose="020B0604020202020204" pitchFamily="34" charset="0"/>
              <a:buChar char="-"/>
            </a:pPr>
            <a:r>
              <a:rPr lang="en-US" sz="1400" dirty="0">
                <a:latin typeface="Garamond"/>
                <a:ea typeface="Calibri"/>
                <a:cs typeface="Calibri"/>
              </a:rPr>
              <a:t>Qualitative: thematic analysis (deductive and inductive)</a:t>
            </a:r>
          </a:p>
          <a:p>
            <a:pPr marL="0" indent="0">
              <a:buNone/>
            </a:pPr>
            <a:endParaRPr lang="en-US" sz="1000" dirty="0">
              <a:solidFill>
                <a:schemeClr val="bg1"/>
              </a:solidFill>
              <a:latin typeface="Garamond"/>
              <a:ea typeface="Calibri"/>
              <a:cs typeface="Calibri"/>
            </a:endParaRPr>
          </a:p>
          <a:p>
            <a:pPr>
              <a:buFont typeface="Calibri" panose="020B0604020202020204" pitchFamily="34" charset="0"/>
              <a:buChar char="-"/>
            </a:pPr>
            <a:endParaRPr lang="en-US" sz="1000" dirty="0">
              <a:solidFill>
                <a:schemeClr val="bg1"/>
              </a:solidFill>
              <a:latin typeface="Garamond"/>
              <a:cs typeface="Calibri"/>
            </a:endParaRPr>
          </a:p>
          <a:p>
            <a:pPr marL="0" indent="0">
              <a:buNone/>
            </a:pPr>
            <a:endParaRPr lang="en-US" sz="1000" dirty="0">
              <a:solidFill>
                <a:schemeClr val="bg1"/>
              </a:solidFill>
              <a:cs typeface="Calibri" panose="020F0502020204030204"/>
            </a:endParaRPr>
          </a:p>
          <a:p>
            <a:pPr marL="0" indent="0">
              <a:buNone/>
            </a:pPr>
            <a:endParaRPr lang="en-US" sz="1000" dirty="0">
              <a:solidFill>
                <a:schemeClr val="bg1"/>
              </a:solidFill>
              <a:cs typeface="Calibri" panose="020F0502020204030204"/>
            </a:endParaRPr>
          </a:p>
        </p:txBody>
      </p:sp>
      <p:sp>
        <p:nvSpPr>
          <p:cNvPr id="4" name="TextBox 3">
            <a:extLst>
              <a:ext uri="{FF2B5EF4-FFF2-40B4-BE49-F238E27FC236}">
                <a16:creationId xmlns:a16="http://schemas.microsoft.com/office/drawing/2014/main" id="{3400D7CD-9EF4-D348-827D-C8225969CA2A}"/>
              </a:ext>
            </a:extLst>
          </p:cNvPr>
          <p:cNvSpPr txBox="1"/>
          <p:nvPr/>
        </p:nvSpPr>
        <p:spPr>
          <a:xfrm>
            <a:off x="1715050" y="395702"/>
            <a:ext cx="8754547" cy="830997"/>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latin typeface="Garamond"/>
                <a:cs typeface="Calibri"/>
              </a:rPr>
              <a:t>The acceptability, appropriateness, and feasibility of the IMS (Ryan et al., 2023)</a:t>
            </a:r>
            <a:endParaRPr lang="en-US" sz="2400" b="1">
              <a:solidFill>
                <a:schemeClr val="bg1"/>
              </a:solidFill>
              <a:latin typeface="Garamond"/>
            </a:endParaRPr>
          </a:p>
        </p:txBody>
      </p:sp>
    </p:spTree>
    <p:extLst>
      <p:ext uri="{BB962C8B-B14F-4D97-AF65-F5344CB8AC3E}">
        <p14:creationId xmlns:p14="http://schemas.microsoft.com/office/powerpoint/2010/main" val="47305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300B-D362-CAC2-6072-E804A6DCDF6B}"/>
              </a:ext>
            </a:extLst>
          </p:cNvPr>
          <p:cNvSpPr>
            <a:spLocks noGrp="1"/>
          </p:cNvSpPr>
          <p:nvPr>
            <p:ph type="title"/>
          </p:nvPr>
        </p:nvSpPr>
        <p:spPr>
          <a:xfrm>
            <a:off x="1016992" y="418824"/>
            <a:ext cx="10158984" cy="474657"/>
          </a:xfrm>
          <a:solidFill>
            <a:schemeClr val="accent1">
              <a:lumMod val="60000"/>
              <a:lumOff val="40000"/>
            </a:schemeClr>
          </a:solidFill>
        </p:spPr>
        <p:txBody>
          <a:bodyPr anchor="b">
            <a:normAutofit/>
          </a:bodyPr>
          <a:lstStyle/>
          <a:p>
            <a:pPr algn="ctr"/>
            <a:r>
              <a:rPr lang="en-US" sz="2400" b="1">
                <a:solidFill>
                  <a:schemeClr val="bg1"/>
                </a:solidFill>
                <a:latin typeface="Garamond"/>
                <a:cs typeface="Calibri Light"/>
              </a:rPr>
              <a:t>Acceptability of the IMS (Ryan et al., 2023) -  Quantitative Results</a:t>
            </a:r>
            <a:endParaRPr lang="en-US" sz="2400" b="1">
              <a:solidFill>
                <a:schemeClr val="bg1"/>
              </a:solidFill>
              <a:latin typeface="Garamond"/>
            </a:endParaRPr>
          </a:p>
        </p:txBody>
      </p:sp>
      <p:sp>
        <p:nvSpPr>
          <p:cNvPr id="3" name="Content Placeholder 2">
            <a:extLst>
              <a:ext uri="{FF2B5EF4-FFF2-40B4-BE49-F238E27FC236}">
                <a16:creationId xmlns:a16="http://schemas.microsoft.com/office/drawing/2014/main" id="{3A843133-D493-2A93-69EE-ADE269EF3C3C}"/>
              </a:ext>
            </a:extLst>
          </p:cNvPr>
          <p:cNvSpPr>
            <a:spLocks noGrp="1"/>
          </p:cNvSpPr>
          <p:nvPr>
            <p:ph idx="1"/>
          </p:nvPr>
        </p:nvSpPr>
        <p:spPr>
          <a:xfrm>
            <a:off x="421267" y="1282640"/>
            <a:ext cx="10158984" cy="2596896"/>
          </a:xfrm>
        </p:spPr>
        <p:txBody>
          <a:bodyPr vert="horz" lIns="91440" tIns="45720" rIns="91440" bIns="45720" rtlCol="0" anchor="t">
            <a:noAutofit/>
          </a:bodyPr>
          <a:lstStyle/>
          <a:p>
            <a:pPr marL="0" indent="0">
              <a:buNone/>
            </a:pPr>
            <a:r>
              <a:rPr lang="en-US" sz="2000" dirty="0">
                <a:latin typeface="Garamond"/>
                <a:cs typeface="Calibri"/>
              </a:rPr>
              <a:t>Decreases in: </a:t>
            </a:r>
            <a:endParaRPr lang="en-US" sz="2000" dirty="0">
              <a:latin typeface="Garamond"/>
              <a:ea typeface="Calibri" panose="020F0502020204030204"/>
              <a:cs typeface="Calibri"/>
            </a:endParaRPr>
          </a:p>
          <a:p>
            <a:pPr lvl="1"/>
            <a:r>
              <a:rPr lang="en-US" sz="2000" dirty="0">
                <a:latin typeface="Garamond"/>
                <a:cs typeface="Calibri"/>
              </a:rPr>
              <a:t>STS</a:t>
            </a:r>
            <a:endParaRPr lang="en-US" sz="2000" dirty="0">
              <a:latin typeface="Garamond"/>
              <a:ea typeface="Calibri" panose="020F0502020204030204"/>
              <a:cs typeface="Calibri"/>
            </a:endParaRPr>
          </a:p>
          <a:p>
            <a:pPr lvl="1"/>
            <a:r>
              <a:rPr lang="en-US" sz="2000" dirty="0">
                <a:latin typeface="Garamond"/>
                <a:cs typeface="Calibri"/>
              </a:rPr>
              <a:t>Burnout</a:t>
            </a:r>
          </a:p>
          <a:p>
            <a:pPr marL="628650" lvl="1" indent="-171450"/>
            <a:r>
              <a:rPr lang="en-US" sz="2000" dirty="0">
                <a:latin typeface="Garamond"/>
                <a:cs typeface="Calibri"/>
              </a:rPr>
              <a:t>General self-efficacy</a:t>
            </a:r>
          </a:p>
          <a:p>
            <a:pPr>
              <a:buFont typeface="Calibri" panose="020B0604020202020204" pitchFamily="34" charset="0"/>
              <a:buChar char="-"/>
            </a:pPr>
            <a:endParaRPr lang="en-US" sz="2000" dirty="0">
              <a:latin typeface="Garamond"/>
              <a:cs typeface="Calibri"/>
            </a:endParaRPr>
          </a:p>
          <a:p>
            <a:pPr marL="0" indent="0">
              <a:buNone/>
            </a:pPr>
            <a:r>
              <a:rPr lang="en-US" sz="2000" dirty="0">
                <a:latin typeface="Garamond"/>
                <a:cs typeface="Calibri"/>
              </a:rPr>
              <a:t>Increases in: </a:t>
            </a:r>
          </a:p>
          <a:p>
            <a:pPr lvl="1"/>
            <a:r>
              <a:rPr lang="en-US" sz="2000" dirty="0">
                <a:latin typeface="Garamond"/>
                <a:cs typeface="Calibri"/>
              </a:rPr>
              <a:t>Knowledge</a:t>
            </a:r>
          </a:p>
          <a:p>
            <a:pPr lvl="1"/>
            <a:r>
              <a:rPr lang="en-US" sz="2000" dirty="0">
                <a:latin typeface="Garamond"/>
                <a:cs typeface="Calibri"/>
              </a:rPr>
              <a:t>Confidence</a:t>
            </a:r>
          </a:p>
          <a:p>
            <a:pPr marL="628650" lvl="1" indent="-171450">
              <a:buFont typeface="Arial"/>
              <a:buChar char="•"/>
            </a:pPr>
            <a:r>
              <a:rPr lang="en-US" sz="2000" dirty="0">
                <a:latin typeface="Garamond"/>
                <a:cs typeface="Calibri"/>
              </a:rPr>
              <a:t>Perceived supervision</a:t>
            </a:r>
          </a:p>
          <a:p>
            <a:pPr marL="0" indent="0">
              <a:buNone/>
            </a:pPr>
            <a:endParaRPr lang="en-US" sz="2000" dirty="0">
              <a:latin typeface="Garamond"/>
              <a:cs typeface="Calibri"/>
            </a:endParaRPr>
          </a:p>
          <a:p>
            <a:pPr marL="0" indent="0">
              <a:buNone/>
            </a:pPr>
            <a:r>
              <a:rPr lang="en-US" sz="2000" dirty="0">
                <a:latin typeface="Garamond"/>
                <a:cs typeface="Calibri"/>
              </a:rPr>
              <a:t>No statistically significant differences found (low sample size/loss to follow-up)</a:t>
            </a:r>
          </a:p>
          <a:p>
            <a:pPr marL="0" indent="0">
              <a:buNone/>
            </a:pPr>
            <a:r>
              <a:rPr lang="en-US" sz="2000" dirty="0">
                <a:latin typeface="Garamond"/>
                <a:cs typeface="Calibri"/>
              </a:rPr>
              <a:t>However, results indicate positive trends....</a:t>
            </a:r>
          </a:p>
          <a:p>
            <a:pPr marL="457200" indent="-457200">
              <a:buFont typeface="Calibri" panose="020B0604020202020204" pitchFamily="34" charset="0"/>
              <a:buChar char="-"/>
            </a:pPr>
            <a:endParaRPr lang="en-US" sz="600" dirty="0">
              <a:latin typeface="Garamond"/>
              <a:cs typeface="Calibri"/>
            </a:endParaRPr>
          </a:p>
          <a:p>
            <a:pPr marL="0" indent="0">
              <a:buNone/>
            </a:pPr>
            <a:endParaRPr lang="en-US" sz="600" dirty="0">
              <a:latin typeface="Garamond"/>
              <a:cs typeface="Calibri"/>
            </a:endParaRPr>
          </a:p>
          <a:p>
            <a:pPr marL="457200" indent="-457200">
              <a:buFont typeface="Calibri" panose="020B0604020202020204" pitchFamily="34" charset="0"/>
              <a:buChar char="-"/>
            </a:pPr>
            <a:endParaRPr lang="en-US" sz="600" dirty="0">
              <a:latin typeface="Garamond"/>
              <a:cs typeface="Calibri"/>
            </a:endParaRPr>
          </a:p>
          <a:p>
            <a:pPr marL="914400" lvl="1" indent="-457200"/>
            <a:endParaRPr lang="en-US" sz="600" dirty="0">
              <a:solidFill>
                <a:schemeClr val="bg1"/>
              </a:solidFill>
              <a:ea typeface="Calibri" panose="020F0502020204030204"/>
              <a:cs typeface="Calibri"/>
            </a:endParaRPr>
          </a:p>
        </p:txBody>
      </p:sp>
    </p:spTree>
    <p:extLst>
      <p:ext uri="{BB962C8B-B14F-4D97-AF65-F5344CB8AC3E}">
        <p14:creationId xmlns:p14="http://schemas.microsoft.com/office/powerpoint/2010/main" val="227517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0EA9B-C39E-E24F-9582-B838B7F01BA0}"/>
              </a:ext>
            </a:extLst>
          </p:cNvPr>
          <p:cNvSpPr>
            <a:spLocks noGrp="1"/>
          </p:cNvSpPr>
          <p:nvPr>
            <p:ph sz="half" idx="1"/>
          </p:nvPr>
        </p:nvSpPr>
        <p:spPr>
          <a:xfrm>
            <a:off x="54735" y="1287950"/>
            <a:ext cx="5975797" cy="5081141"/>
          </a:xfrm>
        </p:spPr>
        <p:txBody>
          <a:bodyPr vert="horz" lIns="91440" tIns="45720" rIns="91440" bIns="45720" rtlCol="0" anchor="t">
            <a:noAutofit/>
          </a:bodyPr>
          <a:lstStyle/>
          <a:p>
            <a:pPr marL="171450" indent="-171450">
              <a:buFont typeface="Calibri" panose="020B0604020202020204" pitchFamily="34" charset="0"/>
              <a:buChar char="-"/>
            </a:pPr>
            <a:r>
              <a:rPr lang="en-US" sz="2000" dirty="0">
                <a:latin typeface="Garamond"/>
                <a:cs typeface="Calibri"/>
              </a:rPr>
              <a:t>Low awareness of supportive supervision -&gt; low resource </a:t>
            </a:r>
            <a:r>
              <a:rPr lang="en-US" sz="2000" dirty="0" err="1">
                <a:latin typeface="Garamond"/>
                <a:cs typeface="Calibri"/>
              </a:rPr>
              <a:t>prioritisation</a:t>
            </a:r>
            <a:endParaRPr lang="en-US" sz="2000" dirty="0">
              <a:latin typeface="Garamond"/>
              <a:cs typeface="Calibri"/>
            </a:endParaRPr>
          </a:p>
          <a:p>
            <a:pPr marL="0" indent="0">
              <a:buNone/>
            </a:pPr>
            <a:endParaRPr lang="en-US" sz="2000" dirty="0">
              <a:latin typeface="Garamond"/>
              <a:cs typeface="Calibri"/>
            </a:endParaRPr>
          </a:p>
          <a:p>
            <a:pPr marL="171450" indent="-171450">
              <a:buFont typeface="Calibri" panose="020B0604020202020204" pitchFamily="34" charset="0"/>
              <a:buChar char="-"/>
            </a:pPr>
            <a:r>
              <a:rPr lang="en-US" sz="2000" dirty="0">
                <a:latin typeface="Garamond"/>
                <a:cs typeface="Calibri"/>
              </a:rPr>
              <a:t>Potential to impact staff turnover</a:t>
            </a:r>
          </a:p>
          <a:p>
            <a:pPr marL="400050" lvl="1" indent="0" algn="ctr">
              <a:buNone/>
            </a:pPr>
            <a:endParaRPr lang="en-US" sz="2000" b="1" dirty="0">
              <a:latin typeface="Garamond"/>
              <a:cs typeface="Calibri"/>
            </a:endParaRPr>
          </a:p>
          <a:p>
            <a:pPr marL="171450" indent="-171450">
              <a:buFont typeface="Calibri" panose="020B0604020202020204" pitchFamily="34" charset="0"/>
              <a:buChar char="-"/>
            </a:pPr>
            <a:r>
              <a:rPr lang="en-US" sz="2000" dirty="0">
                <a:latin typeface="Garamond"/>
                <a:cs typeface="Calibri"/>
              </a:rPr>
              <a:t>Positive evaluation of the IMS</a:t>
            </a:r>
            <a:endParaRPr lang="en-US" sz="2000" dirty="0">
              <a:latin typeface="Garamond"/>
            </a:endParaRPr>
          </a:p>
          <a:p>
            <a:pPr marL="628650" lvl="1"/>
            <a:r>
              <a:rPr lang="en-US" sz="2000" dirty="0">
                <a:latin typeface="Garamond"/>
                <a:cs typeface="Calibri"/>
              </a:rPr>
              <a:t>Facilitates creation or updating of supervision system</a:t>
            </a:r>
          </a:p>
          <a:p>
            <a:pPr marL="628650" lvl="1"/>
            <a:r>
              <a:rPr lang="en-US" sz="2000" dirty="0">
                <a:latin typeface="Garamond"/>
                <a:cs typeface="Calibri"/>
              </a:rPr>
              <a:t>Adaptable to different contexts</a:t>
            </a:r>
          </a:p>
          <a:p>
            <a:pPr marL="628650" lvl="1"/>
            <a:r>
              <a:rPr lang="en-US" sz="2000" dirty="0">
                <a:latin typeface="Garamond"/>
                <a:cs typeface="Calibri"/>
              </a:rPr>
              <a:t>Meets the need for emotional support</a:t>
            </a:r>
          </a:p>
          <a:p>
            <a:pPr marL="628650" lvl="1"/>
            <a:r>
              <a:rPr lang="en-US" sz="2000" dirty="0">
                <a:latin typeface="Garamond"/>
                <a:cs typeface="Calibri"/>
              </a:rPr>
              <a:t>Practical element is appreciated/necessary</a:t>
            </a:r>
          </a:p>
          <a:p>
            <a:pPr marL="400050" lvl="1" indent="0">
              <a:buNone/>
            </a:pPr>
            <a:endParaRPr lang="en-US" sz="1200" dirty="0">
              <a:latin typeface="Garamond"/>
              <a:cs typeface="Calibri"/>
            </a:endParaRPr>
          </a:p>
          <a:p>
            <a:pPr marL="171450" indent="-171450">
              <a:buFont typeface="Calibri" panose="020B0604020202020204" pitchFamily="34" charset="0"/>
              <a:buChar char="-"/>
            </a:pPr>
            <a:endParaRPr lang="en-US" sz="1200" dirty="0">
              <a:latin typeface="Garamond"/>
              <a:cs typeface="Calibri"/>
            </a:endParaRPr>
          </a:p>
          <a:p>
            <a:pPr marL="171450" indent="-171450">
              <a:buFont typeface="Calibri" panose="020B0604020202020204" pitchFamily="34" charset="0"/>
              <a:buChar char="-"/>
            </a:pPr>
            <a:endParaRPr lang="en-US" sz="1200" dirty="0">
              <a:latin typeface="Garamond"/>
              <a:cs typeface="Calibri"/>
            </a:endParaRPr>
          </a:p>
          <a:p>
            <a:pPr marL="0" indent="0">
              <a:buNone/>
            </a:pPr>
            <a:endParaRPr lang="en-US" sz="1200" dirty="0">
              <a:latin typeface="Garamond"/>
              <a:cs typeface="Calibri"/>
            </a:endParaRPr>
          </a:p>
          <a:p>
            <a:pPr marL="171450" indent="-171450">
              <a:buFont typeface="Calibri" panose="020B0604020202020204" pitchFamily="34" charset="0"/>
              <a:buChar char="-"/>
            </a:pPr>
            <a:endParaRPr lang="en-US" sz="1200" dirty="0">
              <a:latin typeface="Garamond"/>
              <a:cs typeface="Calibri"/>
            </a:endParaRPr>
          </a:p>
          <a:p>
            <a:pPr marL="171450" indent="-171450">
              <a:buFont typeface="Calibri" panose="020B0604020202020204" pitchFamily="34" charset="0"/>
              <a:buChar char="-"/>
            </a:pPr>
            <a:endParaRPr lang="en-US" sz="1200" dirty="0">
              <a:latin typeface="Garamond"/>
              <a:cs typeface="Calibri"/>
            </a:endParaRPr>
          </a:p>
          <a:p>
            <a:pPr marL="171450" indent="-171450">
              <a:buFont typeface="Calibri" panose="020B0604020202020204" pitchFamily="34" charset="0"/>
              <a:buChar char="-"/>
            </a:pPr>
            <a:endParaRPr lang="en-US" sz="1200" dirty="0">
              <a:latin typeface="Garamond"/>
              <a:cs typeface="Calibri"/>
            </a:endParaRPr>
          </a:p>
          <a:p>
            <a:pPr marL="628650" lvl="1" indent="-285750"/>
            <a:endParaRPr lang="en-US" sz="1200" dirty="0">
              <a:latin typeface="Garamond"/>
              <a:cs typeface="Calibri"/>
            </a:endParaRPr>
          </a:p>
          <a:p>
            <a:pPr marL="457200" lvl="1" indent="0">
              <a:buNone/>
            </a:pPr>
            <a:endParaRPr lang="en-US" sz="1600" dirty="0">
              <a:latin typeface="Garamond"/>
              <a:cs typeface="Calibri"/>
            </a:endParaRPr>
          </a:p>
          <a:p>
            <a:pPr lvl="1"/>
            <a:endParaRPr lang="en-US" sz="1600" dirty="0">
              <a:latin typeface="Garamond"/>
              <a:cs typeface="Calibri"/>
            </a:endParaRPr>
          </a:p>
          <a:p>
            <a:pPr marL="457200" lvl="1" indent="0">
              <a:buNone/>
            </a:pPr>
            <a:endParaRPr lang="en-US" sz="1600" dirty="0">
              <a:latin typeface="Garamond"/>
              <a:cs typeface="Calibri"/>
            </a:endParaRPr>
          </a:p>
          <a:p>
            <a:pPr marL="457200" lvl="1" indent="0">
              <a:buNone/>
            </a:pPr>
            <a:endParaRPr lang="en-US" sz="1600" dirty="0">
              <a:latin typeface="Garamond"/>
              <a:cs typeface="Calibri"/>
            </a:endParaRPr>
          </a:p>
          <a:p>
            <a:pPr marL="457200" lvl="1" indent="0">
              <a:buNone/>
            </a:pPr>
            <a:endParaRPr lang="en-US" sz="1600" dirty="0">
              <a:latin typeface="Garamond"/>
              <a:cs typeface="Calibri"/>
            </a:endParaRPr>
          </a:p>
          <a:p>
            <a:pPr marL="457200" lvl="1" indent="0">
              <a:buNone/>
            </a:pPr>
            <a:endParaRPr lang="en-US" sz="1600" dirty="0">
              <a:latin typeface="Garamond"/>
              <a:cs typeface="Calibri"/>
            </a:endParaRPr>
          </a:p>
        </p:txBody>
      </p:sp>
      <p:sp>
        <p:nvSpPr>
          <p:cNvPr id="9" name="TextBox 8">
            <a:extLst>
              <a:ext uri="{FF2B5EF4-FFF2-40B4-BE49-F238E27FC236}">
                <a16:creationId xmlns:a16="http://schemas.microsoft.com/office/drawing/2014/main" id="{B7BAC04A-9340-482E-A7F4-3402BBC19BB6}"/>
              </a:ext>
            </a:extLst>
          </p:cNvPr>
          <p:cNvSpPr txBox="1"/>
          <p:nvPr/>
        </p:nvSpPr>
        <p:spPr>
          <a:xfrm>
            <a:off x="6678767" y="2920754"/>
            <a:ext cx="44385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070C0"/>
                </a:solidFill>
                <a:latin typeface="Garamond"/>
                <a:cs typeface="Calibri"/>
              </a:rPr>
              <a:t>"Staff...are reporting that now...they are more comfortable to expressing feelings, to expressing emotions...because we took the IMS training and focused on....the emotional support" (Supervisor, Jordan)</a:t>
            </a:r>
            <a:endParaRPr lang="en-US" sz="1600" dirty="0">
              <a:solidFill>
                <a:srgbClr val="0070C0"/>
              </a:solidFill>
              <a:latin typeface="Garamond"/>
            </a:endParaRPr>
          </a:p>
        </p:txBody>
      </p:sp>
      <p:sp>
        <p:nvSpPr>
          <p:cNvPr id="11" name="TextBox 10">
            <a:extLst>
              <a:ext uri="{FF2B5EF4-FFF2-40B4-BE49-F238E27FC236}">
                <a16:creationId xmlns:a16="http://schemas.microsoft.com/office/drawing/2014/main" id="{8E348884-205C-9EC5-32AF-8B6DB92A1809}"/>
              </a:ext>
            </a:extLst>
          </p:cNvPr>
          <p:cNvSpPr txBox="1"/>
          <p:nvPr/>
        </p:nvSpPr>
        <p:spPr>
          <a:xfrm>
            <a:off x="6578339" y="4556206"/>
            <a:ext cx="434590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FF0000"/>
                </a:solidFill>
                <a:latin typeface="Garamond"/>
                <a:cs typeface="Calibri"/>
              </a:rPr>
              <a:t>"The process is very communicable, very useful for us...sometimes when I work with supervisees, they seek very specific things, very solid, very direct things" (Supervisor, Bangladesh)</a:t>
            </a:r>
          </a:p>
        </p:txBody>
      </p:sp>
      <p:sp>
        <p:nvSpPr>
          <p:cNvPr id="19" name="TextBox 18">
            <a:extLst>
              <a:ext uri="{FF2B5EF4-FFF2-40B4-BE49-F238E27FC236}">
                <a16:creationId xmlns:a16="http://schemas.microsoft.com/office/drawing/2014/main" id="{86B814CB-C347-B31F-0024-38A65D2D4B3E}"/>
              </a:ext>
            </a:extLst>
          </p:cNvPr>
          <p:cNvSpPr txBox="1"/>
          <p:nvPr/>
        </p:nvSpPr>
        <p:spPr>
          <a:xfrm>
            <a:off x="6676011" y="1285810"/>
            <a:ext cx="379792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0B050"/>
                </a:solidFill>
                <a:latin typeface="Garamond"/>
              </a:rPr>
              <a:t>"We have a lot of people who came and after short times, they are going out so it is an indicator that something is going in the wrong way, and it might be from our side." (Supervisee, Jordan)</a:t>
            </a:r>
            <a:endParaRPr lang="en-US" dirty="0">
              <a:ea typeface="Calibri" panose="020F0502020204030204"/>
              <a:cs typeface="Calibri" panose="020F0502020204030204"/>
            </a:endParaRPr>
          </a:p>
        </p:txBody>
      </p:sp>
      <p:sp>
        <p:nvSpPr>
          <p:cNvPr id="5" name="Title 1">
            <a:extLst>
              <a:ext uri="{FF2B5EF4-FFF2-40B4-BE49-F238E27FC236}">
                <a16:creationId xmlns:a16="http://schemas.microsoft.com/office/drawing/2014/main" id="{9AE8426B-1942-D0FE-69A5-DBD65A6CB4A7}"/>
              </a:ext>
            </a:extLst>
          </p:cNvPr>
          <p:cNvSpPr txBox="1">
            <a:spLocks/>
          </p:cNvSpPr>
          <p:nvPr/>
        </p:nvSpPr>
        <p:spPr>
          <a:xfrm>
            <a:off x="1029484" y="306398"/>
            <a:ext cx="10158984" cy="474657"/>
          </a:xfrm>
          <a:prstGeom prst="rect">
            <a:avLst/>
          </a:prstGeom>
          <a:solidFill>
            <a:schemeClr val="accent1">
              <a:lumMod val="60000"/>
              <a:lumOff val="4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bg1"/>
                </a:solidFill>
                <a:latin typeface="Garamond"/>
                <a:cs typeface="Calibri Light"/>
              </a:rPr>
              <a:t>Acceptability of the IMS (Ryan et al., 2023) -  Qualitative Results</a:t>
            </a:r>
            <a:endParaRPr lang="en-US" sz="2400" b="1">
              <a:solidFill>
                <a:schemeClr val="bg1"/>
              </a:solidFill>
              <a:latin typeface="Garamond"/>
            </a:endParaRPr>
          </a:p>
        </p:txBody>
      </p:sp>
    </p:spTree>
    <p:extLst>
      <p:ext uri="{BB962C8B-B14F-4D97-AF65-F5344CB8AC3E}">
        <p14:creationId xmlns:p14="http://schemas.microsoft.com/office/powerpoint/2010/main" val="61404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97254-E76E-4236-238C-EA9CCA467D08}"/>
              </a:ext>
            </a:extLst>
          </p:cNvPr>
          <p:cNvSpPr>
            <a:spLocks noGrp="1"/>
          </p:cNvSpPr>
          <p:nvPr>
            <p:ph sz="half" idx="1"/>
          </p:nvPr>
        </p:nvSpPr>
        <p:spPr>
          <a:xfrm>
            <a:off x="62941" y="1408232"/>
            <a:ext cx="5181600" cy="4351338"/>
          </a:xfrm>
        </p:spPr>
        <p:txBody>
          <a:bodyPr vert="horz" lIns="91440" tIns="45720" rIns="91440" bIns="45720" rtlCol="0" anchor="t">
            <a:noAutofit/>
          </a:bodyPr>
          <a:lstStyle/>
          <a:p>
            <a:pPr marL="171450" indent="-171450">
              <a:buFont typeface="Calibri,Sans-Serif" panose="020B0604020202020204" pitchFamily="34" charset="0"/>
              <a:buChar char="-"/>
            </a:pPr>
            <a:r>
              <a:rPr lang="en-US" sz="2000" dirty="0">
                <a:latin typeface="Garamond"/>
              </a:rPr>
              <a:t>Implementation largely depends on leadership/management (LM)</a:t>
            </a:r>
            <a:endParaRPr lang="en-US" sz="2000" dirty="0">
              <a:solidFill>
                <a:srgbClr val="000000"/>
              </a:solidFill>
              <a:latin typeface="Garamond"/>
            </a:endParaRPr>
          </a:p>
          <a:p>
            <a:pPr lvl="1"/>
            <a:r>
              <a:rPr lang="en-US" sz="2000" dirty="0">
                <a:latin typeface="Garamond"/>
              </a:rPr>
              <a:t>Slow process without their buy-in</a:t>
            </a:r>
            <a:endParaRPr lang="en-US" sz="2000" dirty="0">
              <a:solidFill>
                <a:srgbClr val="808080"/>
              </a:solidFill>
              <a:latin typeface="Garamond"/>
            </a:endParaRPr>
          </a:p>
          <a:p>
            <a:pPr marL="628650" lvl="1" indent="-171450"/>
            <a:r>
              <a:rPr lang="en-US" sz="2000" dirty="0">
                <a:latin typeface="Garamond"/>
              </a:rPr>
              <a:t>Buy-in will require advocacy efforts, including M&amp;E </a:t>
            </a:r>
            <a:endParaRPr lang="en-US" sz="2000" dirty="0">
              <a:solidFill>
                <a:srgbClr val="808080"/>
              </a:solidFill>
              <a:latin typeface="Garamond"/>
            </a:endParaRPr>
          </a:p>
          <a:p>
            <a:pPr marL="628650" lvl="1" indent="-171450"/>
            <a:r>
              <a:rPr lang="en-US" sz="2000" dirty="0">
                <a:latin typeface="Garamond"/>
              </a:rPr>
              <a:t>LM need to openly and collaboratively communicate with supervisors and supervisees about the goals of implementation</a:t>
            </a:r>
            <a:endParaRPr lang="en-US" sz="2000" dirty="0">
              <a:solidFill>
                <a:srgbClr val="000000"/>
              </a:solidFill>
              <a:latin typeface="Garamond"/>
            </a:endParaRPr>
          </a:p>
          <a:p>
            <a:pPr marL="457200" lvl="1" indent="0">
              <a:buNone/>
            </a:pPr>
            <a:endParaRPr lang="en-US" sz="2000" dirty="0">
              <a:latin typeface="Garamond"/>
              <a:cs typeface="Calibri"/>
            </a:endParaRPr>
          </a:p>
          <a:p>
            <a:pPr marL="171450" indent="-171450">
              <a:buFont typeface="Calibri,Sans-Serif" panose="020B0604020202020204" pitchFamily="34" charset="0"/>
              <a:buChar char="-"/>
            </a:pPr>
            <a:r>
              <a:rPr lang="en-US" sz="2000" dirty="0">
                <a:latin typeface="Garamond"/>
                <a:cs typeface="Calibri"/>
              </a:rPr>
              <a:t>Feedback on IMS training</a:t>
            </a:r>
            <a:endParaRPr lang="en-US" sz="2000" dirty="0">
              <a:solidFill>
                <a:srgbClr val="000000"/>
              </a:solidFill>
              <a:latin typeface="Garamond"/>
              <a:cs typeface="Calibri"/>
            </a:endParaRPr>
          </a:p>
          <a:p>
            <a:pPr marL="628650" lvl="1" indent="-171450"/>
            <a:r>
              <a:rPr lang="en-US" sz="2000" dirty="0">
                <a:latin typeface="Garamond"/>
                <a:cs typeface="Calibri"/>
              </a:rPr>
              <a:t>Online training challenging, but engaging and constructive nonetheless</a:t>
            </a:r>
            <a:endParaRPr lang="en-US" sz="2000" dirty="0">
              <a:solidFill>
                <a:srgbClr val="808080"/>
              </a:solidFill>
              <a:latin typeface="Garamond"/>
              <a:cs typeface="Calibri"/>
            </a:endParaRPr>
          </a:p>
          <a:p>
            <a:pPr marL="628650" lvl="1" indent="-171450"/>
            <a:r>
              <a:rPr lang="en-US" sz="2000" dirty="0">
                <a:latin typeface="Garamond"/>
                <a:cs typeface="Calibri"/>
              </a:rPr>
              <a:t>Training should be culturally adapted</a:t>
            </a:r>
          </a:p>
          <a:p>
            <a:pPr marL="628650" lvl="1" indent="-171450"/>
            <a:r>
              <a:rPr lang="en-US" sz="2000" dirty="0">
                <a:latin typeface="Garamond"/>
                <a:cs typeface="Calibri"/>
              </a:rPr>
              <a:t>Smaller IMS handbook would facilitate its use (including independent translations)</a:t>
            </a:r>
            <a:endParaRPr lang="en-US" sz="2000" dirty="0">
              <a:latin typeface="Garamond"/>
            </a:endParaRPr>
          </a:p>
          <a:p>
            <a:pPr marL="628650" lvl="1"/>
            <a:endParaRPr lang="en-US" sz="1400" dirty="0">
              <a:latin typeface="Garamond"/>
            </a:endParaRPr>
          </a:p>
          <a:p>
            <a:pPr marL="628650" lvl="1"/>
            <a:endParaRPr lang="en-US" sz="1400" dirty="0">
              <a:latin typeface="Garamond"/>
            </a:endParaRPr>
          </a:p>
        </p:txBody>
      </p:sp>
      <p:sp>
        <p:nvSpPr>
          <p:cNvPr id="7" name="TextBox 6">
            <a:extLst>
              <a:ext uri="{FF2B5EF4-FFF2-40B4-BE49-F238E27FC236}">
                <a16:creationId xmlns:a16="http://schemas.microsoft.com/office/drawing/2014/main" id="{069392F3-AA45-2A66-0748-D79D7806FF69}"/>
              </a:ext>
            </a:extLst>
          </p:cNvPr>
          <p:cNvSpPr txBox="1"/>
          <p:nvPr/>
        </p:nvSpPr>
        <p:spPr>
          <a:xfrm>
            <a:off x="6601793" y="1835380"/>
            <a:ext cx="415841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B050"/>
                </a:solidFill>
                <a:latin typeface="Garamond"/>
                <a:cs typeface="Times New Roman"/>
              </a:rPr>
              <a:t>"For me, [the importance of the IMS] is clear, but to the managers it looks like it is just my opinion....we need to show some numbers, some quality and quantity indicators" (Supervisor, Ukraine)</a:t>
            </a:r>
          </a:p>
          <a:p>
            <a:pPr algn="l"/>
            <a:endParaRPr lang="en-US">
              <a:cs typeface="Calibri"/>
            </a:endParaRPr>
          </a:p>
        </p:txBody>
      </p:sp>
      <p:sp>
        <p:nvSpPr>
          <p:cNvPr id="9" name="TextBox 8">
            <a:extLst>
              <a:ext uri="{FF2B5EF4-FFF2-40B4-BE49-F238E27FC236}">
                <a16:creationId xmlns:a16="http://schemas.microsoft.com/office/drawing/2014/main" id="{9DDA62E9-900C-23CC-8332-E8E925E3CAC1}"/>
              </a:ext>
            </a:extLst>
          </p:cNvPr>
          <p:cNvSpPr txBox="1"/>
          <p:nvPr/>
        </p:nvSpPr>
        <p:spPr>
          <a:xfrm>
            <a:off x="6101410" y="3581520"/>
            <a:ext cx="536859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70C0"/>
                </a:solidFill>
                <a:latin typeface="Garamond"/>
                <a:cs typeface="Calibri"/>
              </a:rPr>
              <a:t>"There needs to be a relationship between leadership/management, supervisor, and supervisee. Every employee needs to understand...the organization's vision, mission and goals..." (Supervisor, Jordan)</a:t>
            </a:r>
            <a:endParaRPr lang="en-US" sz="1600" b="1">
              <a:solidFill>
                <a:srgbClr val="0070C0"/>
              </a:solidFill>
              <a:latin typeface="Garamond"/>
            </a:endParaRPr>
          </a:p>
        </p:txBody>
      </p:sp>
      <p:sp>
        <p:nvSpPr>
          <p:cNvPr id="8" name="Title 1">
            <a:extLst>
              <a:ext uri="{FF2B5EF4-FFF2-40B4-BE49-F238E27FC236}">
                <a16:creationId xmlns:a16="http://schemas.microsoft.com/office/drawing/2014/main" id="{C51845BE-DEBD-FA79-23B6-5095DCD5213A}"/>
              </a:ext>
            </a:extLst>
          </p:cNvPr>
          <p:cNvSpPr txBox="1">
            <a:spLocks/>
          </p:cNvSpPr>
          <p:nvPr/>
        </p:nvSpPr>
        <p:spPr>
          <a:xfrm>
            <a:off x="1016992" y="418824"/>
            <a:ext cx="10158984" cy="474657"/>
          </a:xfrm>
          <a:prstGeom prst="rect">
            <a:avLst/>
          </a:prstGeom>
          <a:solidFill>
            <a:schemeClr val="accent1">
              <a:lumMod val="60000"/>
              <a:lumOff val="4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bg1"/>
                </a:solidFill>
                <a:latin typeface="Garamond"/>
                <a:cs typeface="Calibri Light"/>
              </a:rPr>
              <a:t>Acceptability of the IMS (Ryan et al., 2023) -  </a:t>
            </a:r>
            <a:r>
              <a:rPr lang="en-US" sz="2400" b="1" err="1">
                <a:solidFill>
                  <a:schemeClr val="bg1"/>
                </a:solidFill>
                <a:latin typeface="Garamond"/>
                <a:cs typeface="Calibri Light"/>
              </a:rPr>
              <a:t>Quanlitative</a:t>
            </a:r>
            <a:r>
              <a:rPr lang="en-US" sz="2400" b="1">
                <a:solidFill>
                  <a:schemeClr val="bg1"/>
                </a:solidFill>
                <a:latin typeface="Garamond"/>
                <a:cs typeface="Calibri Light"/>
              </a:rPr>
              <a:t> Results cont.</a:t>
            </a:r>
            <a:endParaRPr lang="en-US" sz="2400" b="1">
              <a:solidFill>
                <a:schemeClr val="bg1"/>
              </a:solidFill>
              <a:latin typeface="Garamond"/>
            </a:endParaRPr>
          </a:p>
        </p:txBody>
      </p:sp>
      <p:sp>
        <p:nvSpPr>
          <p:cNvPr id="2" name="TextBox 1">
            <a:extLst>
              <a:ext uri="{FF2B5EF4-FFF2-40B4-BE49-F238E27FC236}">
                <a16:creationId xmlns:a16="http://schemas.microsoft.com/office/drawing/2014/main" id="{32A00B6C-ECE2-E578-C96D-850A1404B834}"/>
              </a:ext>
            </a:extLst>
          </p:cNvPr>
          <p:cNvSpPr txBox="1"/>
          <p:nvPr/>
        </p:nvSpPr>
        <p:spPr>
          <a:xfrm>
            <a:off x="6401698" y="5046834"/>
            <a:ext cx="496295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0000"/>
                </a:solidFill>
                <a:latin typeface="Garamond"/>
                <a:ea typeface="Calibri"/>
                <a:cs typeface="Calibri"/>
              </a:rPr>
              <a:t>"that [supervision] plan came [the supervisees'] needs....they feel they </a:t>
            </a:r>
            <a:r>
              <a:rPr lang="en-US" sz="1600" b="1" err="1">
                <a:solidFill>
                  <a:srgbClr val="FF0000"/>
                </a:solidFill>
                <a:latin typeface="Garamond"/>
                <a:ea typeface="Calibri"/>
                <a:cs typeface="Calibri"/>
              </a:rPr>
              <a:t>they</a:t>
            </a:r>
            <a:r>
              <a:rPr lang="en-US" sz="1600" b="1">
                <a:solidFill>
                  <a:srgbClr val="FF0000"/>
                </a:solidFill>
                <a:latin typeface="Garamond"/>
                <a:ea typeface="Calibri"/>
                <a:cs typeface="Calibri"/>
              </a:rPr>
              <a:t> are belonging to this procedure, they are not just someone from the outside..." (Supervisor, Jordan)</a:t>
            </a:r>
            <a:endParaRPr lang="en-US" sz="1600" b="1">
              <a:solidFill>
                <a:srgbClr val="FF0000"/>
              </a:solidFill>
              <a:latin typeface="Garamond"/>
            </a:endParaRPr>
          </a:p>
        </p:txBody>
      </p:sp>
    </p:spTree>
    <p:extLst>
      <p:ext uri="{BB962C8B-B14F-4D97-AF65-F5344CB8AC3E}">
        <p14:creationId xmlns:p14="http://schemas.microsoft.com/office/powerpoint/2010/main" val="225946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25DF-217C-9071-9FA8-3E44CB4FFE51}"/>
              </a:ext>
            </a:extLst>
          </p:cNvPr>
          <p:cNvSpPr>
            <a:spLocks noGrp="1"/>
          </p:cNvSpPr>
          <p:nvPr>
            <p:ph type="title"/>
          </p:nvPr>
        </p:nvSpPr>
        <p:spPr>
          <a:xfrm>
            <a:off x="838200" y="365125"/>
            <a:ext cx="10515600" cy="925826"/>
          </a:xfrm>
          <a:solidFill>
            <a:schemeClr val="accent1">
              <a:lumMod val="60000"/>
              <a:lumOff val="40000"/>
            </a:schemeClr>
          </a:solidFill>
        </p:spPr>
        <p:txBody>
          <a:bodyPr>
            <a:normAutofit/>
          </a:bodyPr>
          <a:lstStyle/>
          <a:p>
            <a:pPr algn="ctr"/>
            <a:r>
              <a:rPr lang="en-US" sz="2400" b="1">
                <a:solidFill>
                  <a:schemeClr val="bg1"/>
                </a:solidFill>
                <a:latin typeface="Garamond"/>
                <a:cs typeface="Calibri"/>
              </a:rPr>
              <a:t>Implementing the ‘Integrated Model for Supervision’ within humanitarian contexts (in progress; 2024)</a:t>
            </a:r>
            <a:endParaRPr lang="en-US" sz="2400" b="1">
              <a:solidFill>
                <a:schemeClr val="bg1"/>
              </a:solidFill>
              <a:cs typeface="Calibri Light"/>
            </a:endParaRPr>
          </a:p>
        </p:txBody>
      </p:sp>
      <p:sp>
        <p:nvSpPr>
          <p:cNvPr id="3" name="Content Placeholder 2">
            <a:extLst>
              <a:ext uri="{FF2B5EF4-FFF2-40B4-BE49-F238E27FC236}">
                <a16:creationId xmlns:a16="http://schemas.microsoft.com/office/drawing/2014/main" id="{E97A625D-4BCE-D26F-76FF-FAB64FFBB8D8}"/>
              </a:ext>
            </a:extLst>
          </p:cNvPr>
          <p:cNvSpPr>
            <a:spLocks noGrp="1"/>
          </p:cNvSpPr>
          <p:nvPr>
            <p:ph idx="1"/>
          </p:nvPr>
        </p:nvSpPr>
        <p:spPr>
          <a:xfrm>
            <a:off x="838706" y="1575789"/>
            <a:ext cx="10515600" cy="4351338"/>
          </a:xfrm>
        </p:spPr>
        <p:txBody>
          <a:bodyPr vert="horz" lIns="91440" tIns="45720" rIns="91440" bIns="45720" rtlCol="0" anchor="t">
            <a:noAutofit/>
          </a:bodyPr>
          <a:lstStyle/>
          <a:p>
            <a:pPr marL="0" indent="0">
              <a:buNone/>
            </a:pPr>
            <a:r>
              <a:rPr lang="en-US" sz="1400" b="1" dirty="0">
                <a:latin typeface="Garamond"/>
                <a:cs typeface="Calibri"/>
              </a:rPr>
              <a:t>Study aims:</a:t>
            </a:r>
            <a:r>
              <a:rPr lang="en-US" sz="1400" dirty="0">
                <a:latin typeface="Garamond"/>
                <a:cs typeface="Calibri"/>
              </a:rPr>
              <a:t> </a:t>
            </a:r>
          </a:p>
          <a:p>
            <a:pPr>
              <a:buFont typeface="Calibri" panose="020B0604020202020204" pitchFamily="34" charset="0"/>
              <a:buChar char="-"/>
            </a:pPr>
            <a:r>
              <a:rPr lang="en-US" sz="1400" dirty="0">
                <a:latin typeface="Garamond"/>
                <a:cs typeface="Calibri"/>
              </a:rPr>
              <a:t>To assess for any changes in quantitative outcomes over time among those who participated in the IMS training</a:t>
            </a:r>
          </a:p>
          <a:p>
            <a:pPr>
              <a:buFont typeface="Calibri"/>
              <a:buChar char="-"/>
            </a:pPr>
            <a:r>
              <a:rPr lang="en-US" sz="1400" dirty="0">
                <a:latin typeface="Garamond"/>
                <a:cs typeface="Calibri"/>
              </a:rPr>
              <a:t>To better understand </a:t>
            </a:r>
            <a:r>
              <a:rPr lang="en-US" sz="1400" i="1" dirty="0">
                <a:latin typeface="Garamond"/>
                <a:cs typeface="Calibri"/>
              </a:rPr>
              <a:t>how </a:t>
            </a:r>
            <a:r>
              <a:rPr lang="en-US" sz="1400" dirty="0">
                <a:latin typeface="Garamond"/>
                <a:cs typeface="Calibri"/>
              </a:rPr>
              <a:t>the IMS was implemented across participating </a:t>
            </a:r>
            <a:r>
              <a:rPr lang="en-US" sz="1400" dirty="0" err="1">
                <a:latin typeface="Garamond"/>
                <a:cs typeface="Calibri"/>
              </a:rPr>
              <a:t>organisations</a:t>
            </a:r>
            <a:r>
              <a:rPr lang="en-US" sz="1400" dirty="0">
                <a:latin typeface="Garamond"/>
                <a:cs typeface="Calibri"/>
              </a:rPr>
              <a:t> following training</a:t>
            </a:r>
            <a:endParaRPr lang="en-US" sz="1400" u="sng" dirty="0">
              <a:solidFill>
                <a:srgbClr val="000000"/>
              </a:solidFill>
              <a:latin typeface="Garamond"/>
              <a:cs typeface="Calibri"/>
            </a:endParaRPr>
          </a:p>
          <a:p>
            <a:pPr>
              <a:buFont typeface="Calibri"/>
              <a:buChar char="-"/>
            </a:pPr>
            <a:r>
              <a:rPr lang="en-US" sz="1400" dirty="0">
                <a:latin typeface="Garamond"/>
                <a:cs typeface="Calibri"/>
              </a:rPr>
              <a:t>To generate recommendations on how the IMS handbook and training could be improved</a:t>
            </a:r>
          </a:p>
          <a:p>
            <a:pPr marL="0" indent="0">
              <a:buNone/>
            </a:pPr>
            <a:r>
              <a:rPr lang="en-US" sz="1400" b="1" dirty="0">
                <a:latin typeface="Garamond"/>
                <a:cs typeface="Calibri"/>
              </a:rPr>
              <a:t>Methods: </a:t>
            </a:r>
          </a:p>
          <a:p>
            <a:pPr marL="171450" indent="-171450">
              <a:buFont typeface="Calibri" panose="020B0604020202020204" pitchFamily="34" charset="0"/>
              <a:buChar char="-"/>
            </a:pPr>
            <a:r>
              <a:rPr lang="en-US" sz="1400" dirty="0">
                <a:latin typeface="Garamond"/>
                <a:cs typeface="Calibri"/>
              </a:rPr>
              <a:t>Quantitative</a:t>
            </a:r>
          </a:p>
          <a:p>
            <a:pPr marL="628650" lvl="1"/>
            <a:r>
              <a:rPr lang="en-US" sz="1400" dirty="0">
                <a:latin typeface="Garamond"/>
                <a:cs typeface="Calibri"/>
              </a:rPr>
              <a:t>Baseline (n=59)</a:t>
            </a:r>
          </a:p>
          <a:p>
            <a:pPr marL="628650" lvl="1"/>
            <a:r>
              <a:rPr lang="en-US" sz="1400" dirty="0">
                <a:latin typeface="Garamond"/>
                <a:cs typeface="Calibri"/>
              </a:rPr>
              <a:t>6month (n = 25)  </a:t>
            </a:r>
          </a:p>
          <a:p>
            <a:pPr marL="628650" lvl="1"/>
            <a:r>
              <a:rPr lang="en-US" sz="1400" dirty="0">
                <a:latin typeface="Garamond"/>
                <a:cs typeface="Calibri"/>
              </a:rPr>
              <a:t>12month (n=7)</a:t>
            </a:r>
          </a:p>
          <a:p>
            <a:pPr marL="171450" indent="-171450">
              <a:buFont typeface="Calibri" panose="020B0604020202020204" pitchFamily="34" charset="0"/>
              <a:buChar char="-"/>
            </a:pPr>
            <a:r>
              <a:rPr lang="en-US" sz="1400" dirty="0">
                <a:latin typeface="Garamond"/>
                <a:cs typeface="Calibri"/>
              </a:rPr>
              <a:t>Qualitative      </a:t>
            </a:r>
          </a:p>
          <a:p>
            <a:pPr marL="628650" lvl="1"/>
            <a:r>
              <a:rPr lang="en-US" sz="1400" dirty="0">
                <a:latin typeface="Garamond"/>
                <a:cs typeface="Calibri"/>
              </a:rPr>
              <a:t>Key informant interviews (n=15) (6 and 12 month)</a:t>
            </a:r>
          </a:p>
          <a:p>
            <a:pPr marL="171450" indent="-171450">
              <a:buFont typeface="Calibri" panose="020B0604020202020204" pitchFamily="34" charset="0"/>
              <a:buChar char="-"/>
            </a:pPr>
            <a:r>
              <a:rPr lang="en-US" sz="1400" dirty="0">
                <a:latin typeface="Garamond"/>
                <a:cs typeface="Calibri"/>
              </a:rPr>
              <a:t>Analysis</a:t>
            </a:r>
          </a:p>
          <a:p>
            <a:pPr marL="628650" lvl="1"/>
            <a:r>
              <a:rPr lang="en-US" sz="1400" dirty="0">
                <a:latin typeface="Garamond"/>
                <a:cs typeface="Calibri"/>
              </a:rPr>
              <a:t>Quantitative: timepoint comparison (</a:t>
            </a:r>
            <a:r>
              <a:rPr lang="en-US" sz="1400" dirty="0" err="1">
                <a:latin typeface="Garamond"/>
                <a:cs typeface="Calibri"/>
              </a:rPr>
              <a:t>Skillings</a:t>
            </a:r>
            <a:r>
              <a:rPr lang="en-US" sz="1400" dirty="0">
                <a:latin typeface="Garamond"/>
                <a:cs typeface="Calibri"/>
              </a:rPr>
              <a:t>-Mack test)</a:t>
            </a:r>
          </a:p>
          <a:p>
            <a:pPr marL="628650" lvl="1"/>
            <a:r>
              <a:rPr lang="en-US" sz="1400" dirty="0">
                <a:latin typeface="Garamond"/>
                <a:cs typeface="Calibri"/>
              </a:rPr>
              <a:t>Qualitative: thematic Analysis (deductive and inductive)</a:t>
            </a:r>
          </a:p>
          <a:p>
            <a:pPr marL="628650" lvl="1"/>
            <a:endParaRPr lang="en-US" sz="1000" dirty="0">
              <a:latin typeface="Garamond"/>
              <a:cs typeface="Calibri"/>
            </a:endParaRPr>
          </a:p>
          <a:p>
            <a:pPr marL="0" indent="0">
              <a:buNone/>
            </a:pPr>
            <a:endParaRPr lang="en-US" dirty="0">
              <a:latin typeface="Garamond"/>
              <a:cs typeface="Calibri"/>
            </a:endParaRPr>
          </a:p>
          <a:p>
            <a:pPr marL="0" indent="0">
              <a:buNone/>
            </a:pPr>
            <a:endParaRPr lang="en-US" dirty="0">
              <a:latin typeface="Garamond"/>
              <a:cs typeface="Calibri"/>
            </a:endParaRPr>
          </a:p>
          <a:p>
            <a:pPr marL="0" indent="0">
              <a:buNone/>
            </a:pPr>
            <a:endParaRPr lang="en-US" dirty="0">
              <a:latin typeface="Garamond"/>
              <a:cs typeface="Calibri"/>
            </a:endParaRPr>
          </a:p>
        </p:txBody>
      </p:sp>
    </p:spTree>
    <p:extLst>
      <p:ext uri="{BB962C8B-B14F-4D97-AF65-F5344CB8AC3E}">
        <p14:creationId xmlns:p14="http://schemas.microsoft.com/office/powerpoint/2010/main" val="3006346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4251</Words>
  <Application>Microsoft Office PowerPoint</Application>
  <PresentationFormat>Widescreen</PresentationFormat>
  <Paragraphs>341</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Arial,Sans-Serif</vt:lpstr>
      <vt:lpstr>Calibri</vt:lpstr>
      <vt:lpstr>Calibri Light</vt:lpstr>
      <vt:lpstr>Calibri,Sans-Serif</vt:lpstr>
      <vt:lpstr>Courier New,monospace</vt:lpstr>
      <vt:lpstr>Garamond</vt:lpstr>
      <vt:lpstr>Office Theme</vt:lpstr>
      <vt:lpstr>‘The Integrated Model for Supervision’  Research Webinar February 15, 2024</vt:lpstr>
      <vt:lpstr>Outline</vt:lpstr>
      <vt:lpstr>Development and Progression of the IMS</vt:lpstr>
      <vt:lpstr>Current IMS Research   https://supervision-mhpss.org/research/publications/</vt:lpstr>
      <vt:lpstr>PowerPoint Presentation</vt:lpstr>
      <vt:lpstr>Acceptability of the IMS (Ryan et al., 2023) -  Quantitative Results</vt:lpstr>
      <vt:lpstr>PowerPoint Presentation</vt:lpstr>
      <vt:lpstr>PowerPoint Presentation</vt:lpstr>
      <vt:lpstr>Implementing the ‘Integrated Model for Supervision’ within humanitarian contexts (in progress; 2024)</vt:lpstr>
      <vt:lpstr>Implementing the IMS within humanitarian contexts (in progress; 2024) - Quantitative Results</vt:lpstr>
      <vt:lpstr>Implementing the IMS within humanitarian contexts (in progress; 2024) - Qualitative Results</vt:lpstr>
      <vt:lpstr>Gender Considerations in the IMS (O’Sullivan et al, 2023)</vt:lpstr>
      <vt:lpstr>Gender Considerations in the IMS (O’Sullivan et al, 2023) - Results</vt:lpstr>
      <vt:lpstr>Workforce Considerations for the IMS (in progress; 2024)</vt:lpstr>
      <vt:lpstr>Practical Implications</vt:lpstr>
      <vt:lpstr>Future Research Directions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Integrated Model for Supervision’  Research Webinar February 15, 2024</dc:title>
  <dc:creator>Charles Zemp</dc:creator>
  <cp:lastModifiedBy>Charles Zemp</cp:lastModifiedBy>
  <cp:revision>5</cp:revision>
  <dcterms:created xsi:type="dcterms:W3CDTF">2024-02-12T10:00:29Z</dcterms:created>
  <dcterms:modified xsi:type="dcterms:W3CDTF">2024-02-15T14:49:47Z</dcterms:modified>
</cp:coreProperties>
</file>